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Dela Gothic One"/>
      <p:regular r:id="rId17"/>
    </p:embeddedFont>
    <p:embeddedFont>
      <p:font typeface="Dela Gothic One"/>
      <p:regular r:id="rId18"/>
    </p:embeddedFont>
    <p:embeddedFont>
      <p:font typeface="DM Sans"/>
      <p:regular r:id="rId19"/>
    </p:embeddedFont>
    <p:embeddedFont>
      <p:font typeface="DM Sans"/>
      <p:regular r:id="rId20"/>
    </p:embeddedFont>
    <p:embeddedFont>
      <p:font typeface="DM Sans"/>
      <p:regular r:id="rId21"/>
    </p:embeddedFont>
    <p:embeddedFont>
      <p:font typeface="DM Sans"/>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3-1.png>
</file>

<file path=ppt/media/image-5-1.png>
</file>

<file path=ppt/media/image-6-1.png>
</file>

<file path=ppt/media/image-6-2.png>
</file>

<file path=ppt/media/image-6-3.png>
</file>

<file path=ppt/media/image-6-4.png>
</file>

<file path=ppt/media/image-6-5.png>
</file>

<file path=ppt/media/image-7-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slideLayout" Target="../slideLayouts/slideLayout7.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309" y="1557576"/>
            <a:ext cx="7627382" cy="1425416"/>
          </a:xfrm>
          <a:prstGeom prst="rect">
            <a:avLst/>
          </a:prstGeom>
          <a:noFill/>
          <a:ln/>
        </p:spPr>
        <p:txBody>
          <a:bodyPr wrap="square" lIns="0" tIns="0" rIns="0" bIns="0" rtlCol="0" anchor="t"/>
          <a:lstStyle/>
          <a:p>
            <a:pPr algn="l"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Deadlock Detection and Recovery System</a:t>
            </a:r>
            <a:endParaRPr lang="en-US" sz="4450" dirty="0"/>
          </a:p>
        </p:txBody>
      </p:sp>
      <p:sp>
        <p:nvSpPr>
          <p:cNvPr id="4" name="Text 1"/>
          <p:cNvSpPr/>
          <p:nvPr/>
        </p:nvSpPr>
        <p:spPr>
          <a:xfrm>
            <a:off x="758309" y="3307913"/>
            <a:ext cx="7627382" cy="208026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This presentation covers the development of a GUI-based system for detecting and recovering from deadlocks in operating systems. The system uses Banker's Algorithm principles to identify unsafe states and offers recovery options such as process termination and resource preemption. It serves as both a practical tool and an educational resource for understanding deadlock management.</a:t>
            </a:r>
            <a:endParaRPr lang="en-US" sz="1700" dirty="0"/>
          </a:p>
        </p:txBody>
      </p:sp>
      <p:sp>
        <p:nvSpPr>
          <p:cNvPr id="5" name="Text 2"/>
          <p:cNvSpPr/>
          <p:nvPr/>
        </p:nvSpPr>
        <p:spPr>
          <a:xfrm>
            <a:off x="758309" y="5631894"/>
            <a:ext cx="7627382" cy="104013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Presented by: SAHIL (Reg No: 12322937, Roll No: 14), VISHAL SHUKLA (Reg No: 12306876, Roll No: 54), MOHAMMED SANAD K C (Reg No: 12325793, Roll No: 20). Submitted to Dr. Parvinder Singh for CSE316 Operating Systems.</a:t>
            </a:r>
            <a:endParaRPr lang="en-US" sz="17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090285" y="560546"/>
            <a:ext cx="7936230" cy="1135142"/>
          </a:xfrm>
          <a:prstGeom prst="rect">
            <a:avLst/>
          </a:prstGeom>
          <a:noFill/>
          <a:ln/>
        </p:spPr>
        <p:txBody>
          <a:bodyPr wrap="square" lIns="0" tIns="0" rIns="0" bIns="0" rtlCol="0" anchor="t"/>
          <a:lstStyle/>
          <a:p>
            <a:pPr algn="l" indent="0" marL="0">
              <a:lnSpc>
                <a:spcPts val="4450"/>
              </a:lnSpc>
              <a:buNone/>
            </a:pPr>
            <a:r>
              <a:rPr lang="en-US" sz="3550" dirty="0">
                <a:solidFill>
                  <a:srgbClr val="FAEBEB"/>
                </a:solidFill>
                <a:latin typeface="Dela Gothic One" pitchFamily="34" charset="0"/>
                <a:ea typeface="Dela Gothic One" pitchFamily="34" charset="-122"/>
                <a:cs typeface="Dela Gothic One" pitchFamily="34" charset="-120"/>
              </a:rPr>
              <a:t>Conclusion and Future Enhancements</a:t>
            </a:r>
            <a:endParaRPr lang="en-US" sz="3550" dirty="0"/>
          </a:p>
        </p:txBody>
      </p:sp>
      <p:sp>
        <p:nvSpPr>
          <p:cNvPr id="4" name="Text 1"/>
          <p:cNvSpPr/>
          <p:nvPr/>
        </p:nvSpPr>
        <p:spPr>
          <a:xfrm>
            <a:off x="6090285" y="1954411"/>
            <a:ext cx="7936230" cy="827961"/>
          </a:xfrm>
          <a:prstGeom prst="rect">
            <a:avLst/>
          </a:prstGeom>
          <a:noFill/>
          <a:ln/>
        </p:spPr>
        <p:txBody>
          <a:bodyPr wrap="square" lIns="0" tIns="0" rIns="0" bIns="0" rtlCol="0" anchor="t"/>
          <a:lstStyle/>
          <a:p>
            <a:pPr algn="l" indent="0" marL="0">
              <a:lnSpc>
                <a:spcPts val="2150"/>
              </a:lnSpc>
              <a:buNone/>
            </a:pPr>
            <a:r>
              <a:rPr lang="en-US" sz="1350" dirty="0">
                <a:solidFill>
                  <a:srgbClr val="FFE5E5"/>
                </a:solidFill>
                <a:latin typeface="DM Sans" pitchFamily="34" charset="0"/>
                <a:ea typeface="DM Sans" pitchFamily="34" charset="-122"/>
                <a:cs typeface="DM Sans" pitchFamily="34" charset="-120"/>
              </a:rPr>
              <a:t>The Deadlock Detection and Recovery System effectively detects unsafe states and offers manual recovery options through a user-friendly GUI. It serves as both a practical solution and an educational tool for operating system resource management.</a:t>
            </a:r>
            <a:endParaRPr lang="en-US" sz="1350" dirty="0"/>
          </a:p>
        </p:txBody>
      </p:sp>
      <p:sp>
        <p:nvSpPr>
          <p:cNvPr id="5" name="Text 2"/>
          <p:cNvSpPr/>
          <p:nvPr/>
        </p:nvSpPr>
        <p:spPr>
          <a:xfrm>
            <a:off x="6090285" y="2976443"/>
            <a:ext cx="7936230" cy="551974"/>
          </a:xfrm>
          <a:prstGeom prst="rect">
            <a:avLst/>
          </a:prstGeom>
          <a:noFill/>
          <a:ln/>
        </p:spPr>
        <p:txBody>
          <a:bodyPr wrap="square" lIns="0" tIns="0" rIns="0" bIns="0" rtlCol="0" anchor="t"/>
          <a:lstStyle/>
          <a:p>
            <a:pPr algn="l" indent="0" marL="0">
              <a:lnSpc>
                <a:spcPts val="2150"/>
              </a:lnSpc>
              <a:buNone/>
            </a:pPr>
            <a:r>
              <a:rPr lang="en-US" sz="1350" dirty="0">
                <a:solidFill>
                  <a:srgbClr val="FFE5E5"/>
                </a:solidFill>
                <a:latin typeface="DM Sans" pitchFamily="34" charset="0"/>
                <a:ea typeface="DM Sans" pitchFamily="34" charset="-122"/>
                <a:cs typeface="DM Sans" pitchFamily="34" charset="-120"/>
              </a:rPr>
              <a:t>Future improvements include dynamic resource allocation, priority-based recovery, deadlock prediction, and distributed deadlock detection to enhance system capabilities and realism.</a:t>
            </a:r>
            <a:endParaRPr lang="en-US" sz="1350" dirty="0"/>
          </a:p>
        </p:txBody>
      </p:sp>
      <p:sp>
        <p:nvSpPr>
          <p:cNvPr id="6" name="Shape 3"/>
          <p:cNvSpPr/>
          <p:nvPr/>
        </p:nvSpPr>
        <p:spPr>
          <a:xfrm>
            <a:off x="6090285" y="3916561"/>
            <a:ext cx="388144" cy="388144"/>
          </a:xfrm>
          <a:prstGeom prst="roundRect">
            <a:avLst>
              <a:gd name="adj" fmla="val 18670"/>
            </a:avLst>
          </a:prstGeom>
          <a:solidFill>
            <a:srgbClr val="740B0B"/>
          </a:solidFill>
          <a:ln w="7620">
            <a:solidFill>
              <a:srgbClr val="8D2424"/>
            </a:solidFill>
            <a:prstDash val="solid"/>
          </a:ln>
        </p:spPr>
      </p:sp>
      <p:sp>
        <p:nvSpPr>
          <p:cNvPr id="7" name="Text 4"/>
          <p:cNvSpPr/>
          <p:nvPr/>
        </p:nvSpPr>
        <p:spPr>
          <a:xfrm>
            <a:off x="6650950" y="3916561"/>
            <a:ext cx="3923228" cy="283726"/>
          </a:xfrm>
          <a:prstGeom prst="rect">
            <a:avLst/>
          </a:prstGeom>
          <a:noFill/>
          <a:ln/>
        </p:spPr>
        <p:txBody>
          <a:bodyPr wrap="none" lIns="0" tIns="0" rIns="0" bIns="0" rtlCol="0" anchor="t"/>
          <a:lstStyle/>
          <a:p>
            <a:pPr algn="l" indent="0" marL="0">
              <a:lnSpc>
                <a:spcPts val="2200"/>
              </a:lnSpc>
              <a:buNone/>
            </a:pPr>
            <a:r>
              <a:rPr lang="en-US" sz="1750" dirty="0">
                <a:solidFill>
                  <a:srgbClr val="FFE5E5"/>
                </a:solidFill>
                <a:latin typeface="Dela Gothic One" pitchFamily="34" charset="0"/>
                <a:ea typeface="Dela Gothic One" pitchFamily="34" charset="-122"/>
                <a:cs typeface="Dela Gothic One" pitchFamily="34" charset="-120"/>
              </a:rPr>
              <a:t>Dynamic Resource Allocation</a:t>
            </a:r>
            <a:endParaRPr lang="en-US" sz="1750" dirty="0"/>
          </a:p>
        </p:txBody>
      </p:sp>
      <p:sp>
        <p:nvSpPr>
          <p:cNvPr id="8" name="Text 5"/>
          <p:cNvSpPr/>
          <p:nvPr/>
        </p:nvSpPr>
        <p:spPr>
          <a:xfrm>
            <a:off x="6650950" y="4303752"/>
            <a:ext cx="7375565" cy="275987"/>
          </a:xfrm>
          <a:prstGeom prst="rect">
            <a:avLst/>
          </a:prstGeom>
          <a:noFill/>
          <a:ln/>
        </p:spPr>
        <p:txBody>
          <a:bodyPr wrap="none" lIns="0" tIns="0" rIns="0" bIns="0" rtlCol="0" anchor="t"/>
          <a:lstStyle/>
          <a:p>
            <a:pPr algn="l" indent="0" marL="0">
              <a:lnSpc>
                <a:spcPts val="2150"/>
              </a:lnSpc>
              <a:buNone/>
            </a:pPr>
            <a:r>
              <a:rPr lang="en-US" sz="1350" dirty="0">
                <a:solidFill>
                  <a:srgbClr val="FFE5E5"/>
                </a:solidFill>
                <a:latin typeface="DM Sans" pitchFamily="34" charset="0"/>
                <a:ea typeface="DM Sans" pitchFamily="34" charset="-122"/>
                <a:cs typeface="DM Sans" pitchFamily="34" charset="-120"/>
              </a:rPr>
              <a:t>Allow real-time updates to resource assignments during system operation.</a:t>
            </a:r>
            <a:endParaRPr lang="en-US" sz="1350" dirty="0"/>
          </a:p>
        </p:txBody>
      </p:sp>
      <p:sp>
        <p:nvSpPr>
          <p:cNvPr id="9" name="Shape 6"/>
          <p:cNvSpPr/>
          <p:nvPr/>
        </p:nvSpPr>
        <p:spPr>
          <a:xfrm>
            <a:off x="6090285" y="4946333"/>
            <a:ext cx="388144" cy="388144"/>
          </a:xfrm>
          <a:prstGeom prst="roundRect">
            <a:avLst>
              <a:gd name="adj" fmla="val 18670"/>
            </a:avLst>
          </a:prstGeom>
          <a:solidFill>
            <a:srgbClr val="740B0B"/>
          </a:solidFill>
          <a:ln w="7620">
            <a:solidFill>
              <a:srgbClr val="8D2424"/>
            </a:solidFill>
            <a:prstDash val="solid"/>
          </a:ln>
        </p:spPr>
      </p:sp>
      <p:sp>
        <p:nvSpPr>
          <p:cNvPr id="10" name="Text 7"/>
          <p:cNvSpPr/>
          <p:nvPr/>
        </p:nvSpPr>
        <p:spPr>
          <a:xfrm>
            <a:off x="6650950" y="4946333"/>
            <a:ext cx="3337322" cy="283726"/>
          </a:xfrm>
          <a:prstGeom prst="rect">
            <a:avLst/>
          </a:prstGeom>
          <a:noFill/>
          <a:ln/>
        </p:spPr>
        <p:txBody>
          <a:bodyPr wrap="none" lIns="0" tIns="0" rIns="0" bIns="0" rtlCol="0" anchor="t"/>
          <a:lstStyle/>
          <a:p>
            <a:pPr algn="l" indent="0" marL="0">
              <a:lnSpc>
                <a:spcPts val="2200"/>
              </a:lnSpc>
              <a:buNone/>
            </a:pPr>
            <a:r>
              <a:rPr lang="en-US" sz="1750" dirty="0">
                <a:solidFill>
                  <a:srgbClr val="FFE5E5"/>
                </a:solidFill>
                <a:latin typeface="Dela Gothic One" pitchFamily="34" charset="0"/>
                <a:ea typeface="Dela Gothic One" pitchFamily="34" charset="-122"/>
                <a:cs typeface="Dela Gothic One" pitchFamily="34" charset="-120"/>
              </a:rPr>
              <a:t>Priority-Based Recovery</a:t>
            </a:r>
            <a:endParaRPr lang="en-US" sz="1750" dirty="0"/>
          </a:p>
        </p:txBody>
      </p:sp>
      <p:sp>
        <p:nvSpPr>
          <p:cNvPr id="11" name="Text 8"/>
          <p:cNvSpPr/>
          <p:nvPr/>
        </p:nvSpPr>
        <p:spPr>
          <a:xfrm>
            <a:off x="6650950" y="5333524"/>
            <a:ext cx="7375565" cy="275987"/>
          </a:xfrm>
          <a:prstGeom prst="rect">
            <a:avLst/>
          </a:prstGeom>
          <a:noFill/>
          <a:ln/>
        </p:spPr>
        <p:txBody>
          <a:bodyPr wrap="none" lIns="0" tIns="0" rIns="0" bIns="0" rtlCol="0" anchor="t"/>
          <a:lstStyle/>
          <a:p>
            <a:pPr algn="l" indent="0" marL="0">
              <a:lnSpc>
                <a:spcPts val="2150"/>
              </a:lnSpc>
              <a:buNone/>
            </a:pPr>
            <a:r>
              <a:rPr lang="en-US" sz="1350" dirty="0">
                <a:solidFill>
                  <a:srgbClr val="FFE5E5"/>
                </a:solidFill>
                <a:latin typeface="DM Sans" pitchFamily="34" charset="0"/>
                <a:ea typeface="DM Sans" pitchFamily="34" charset="-122"/>
                <a:cs typeface="DM Sans" pitchFamily="34" charset="-120"/>
              </a:rPr>
              <a:t>Select processes for termination or preemption based on priority levels.</a:t>
            </a:r>
            <a:endParaRPr lang="en-US" sz="1350" dirty="0"/>
          </a:p>
        </p:txBody>
      </p:sp>
      <p:sp>
        <p:nvSpPr>
          <p:cNvPr id="12" name="Shape 9"/>
          <p:cNvSpPr/>
          <p:nvPr/>
        </p:nvSpPr>
        <p:spPr>
          <a:xfrm>
            <a:off x="6090285" y="5976104"/>
            <a:ext cx="388144" cy="388144"/>
          </a:xfrm>
          <a:prstGeom prst="roundRect">
            <a:avLst>
              <a:gd name="adj" fmla="val 18670"/>
            </a:avLst>
          </a:prstGeom>
          <a:solidFill>
            <a:srgbClr val="740B0B"/>
          </a:solidFill>
          <a:ln w="7620">
            <a:solidFill>
              <a:srgbClr val="8D2424"/>
            </a:solidFill>
            <a:prstDash val="solid"/>
          </a:ln>
        </p:spPr>
      </p:sp>
      <p:sp>
        <p:nvSpPr>
          <p:cNvPr id="13" name="Text 10"/>
          <p:cNvSpPr/>
          <p:nvPr/>
        </p:nvSpPr>
        <p:spPr>
          <a:xfrm>
            <a:off x="6650950" y="5976104"/>
            <a:ext cx="2732365" cy="283726"/>
          </a:xfrm>
          <a:prstGeom prst="rect">
            <a:avLst/>
          </a:prstGeom>
          <a:noFill/>
          <a:ln/>
        </p:spPr>
        <p:txBody>
          <a:bodyPr wrap="none" lIns="0" tIns="0" rIns="0" bIns="0" rtlCol="0" anchor="t"/>
          <a:lstStyle/>
          <a:p>
            <a:pPr algn="l" indent="0" marL="0">
              <a:lnSpc>
                <a:spcPts val="2200"/>
              </a:lnSpc>
              <a:buNone/>
            </a:pPr>
            <a:r>
              <a:rPr lang="en-US" sz="1750" dirty="0">
                <a:solidFill>
                  <a:srgbClr val="FFE5E5"/>
                </a:solidFill>
                <a:latin typeface="Dela Gothic One" pitchFamily="34" charset="0"/>
                <a:ea typeface="Dela Gothic One" pitchFamily="34" charset="-122"/>
                <a:cs typeface="Dela Gothic One" pitchFamily="34" charset="-120"/>
              </a:rPr>
              <a:t>Deadlock Prediction</a:t>
            </a:r>
            <a:endParaRPr lang="en-US" sz="1750" dirty="0"/>
          </a:p>
        </p:txBody>
      </p:sp>
      <p:sp>
        <p:nvSpPr>
          <p:cNvPr id="14" name="Text 11"/>
          <p:cNvSpPr/>
          <p:nvPr/>
        </p:nvSpPr>
        <p:spPr>
          <a:xfrm>
            <a:off x="6650950" y="6363295"/>
            <a:ext cx="7375565" cy="275987"/>
          </a:xfrm>
          <a:prstGeom prst="rect">
            <a:avLst/>
          </a:prstGeom>
          <a:noFill/>
          <a:ln/>
        </p:spPr>
        <p:txBody>
          <a:bodyPr wrap="none" lIns="0" tIns="0" rIns="0" bIns="0" rtlCol="0" anchor="t"/>
          <a:lstStyle/>
          <a:p>
            <a:pPr algn="l" indent="0" marL="0">
              <a:lnSpc>
                <a:spcPts val="2150"/>
              </a:lnSpc>
              <a:buNone/>
            </a:pPr>
            <a:r>
              <a:rPr lang="en-US" sz="1350" dirty="0">
                <a:solidFill>
                  <a:srgbClr val="FFE5E5"/>
                </a:solidFill>
                <a:latin typeface="DM Sans" pitchFamily="34" charset="0"/>
                <a:ea typeface="DM Sans" pitchFamily="34" charset="-122"/>
                <a:cs typeface="DM Sans" pitchFamily="34" charset="-120"/>
              </a:rPr>
              <a:t>Integrate analytics to forecast potential deadlocks before they occur.</a:t>
            </a:r>
            <a:endParaRPr lang="en-US" sz="1350" dirty="0"/>
          </a:p>
        </p:txBody>
      </p:sp>
      <p:sp>
        <p:nvSpPr>
          <p:cNvPr id="15" name="Shape 12"/>
          <p:cNvSpPr/>
          <p:nvPr/>
        </p:nvSpPr>
        <p:spPr>
          <a:xfrm>
            <a:off x="6090285" y="7005876"/>
            <a:ext cx="388144" cy="388144"/>
          </a:xfrm>
          <a:prstGeom prst="roundRect">
            <a:avLst>
              <a:gd name="adj" fmla="val 18670"/>
            </a:avLst>
          </a:prstGeom>
          <a:solidFill>
            <a:srgbClr val="740B0B"/>
          </a:solidFill>
          <a:ln w="7620">
            <a:solidFill>
              <a:srgbClr val="8D2424"/>
            </a:solidFill>
            <a:prstDash val="solid"/>
          </a:ln>
        </p:spPr>
      </p:sp>
      <p:sp>
        <p:nvSpPr>
          <p:cNvPr id="16" name="Text 13"/>
          <p:cNvSpPr/>
          <p:nvPr/>
        </p:nvSpPr>
        <p:spPr>
          <a:xfrm>
            <a:off x="6650950" y="7005876"/>
            <a:ext cx="2912507" cy="283726"/>
          </a:xfrm>
          <a:prstGeom prst="rect">
            <a:avLst/>
          </a:prstGeom>
          <a:noFill/>
          <a:ln/>
        </p:spPr>
        <p:txBody>
          <a:bodyPr wrap="none" lIns="0" tIns="0" rIns="0" bIns="0" rtlCol="0" anchor="t"/>
          <a:lstStyle/>
          <a:p>
            <a:pPr algn="l" indent="0" marL="0">
              <a:lnSpc>
                <a:spcPts val="2200"/>
              </a:lnSpc>
              <a:buNone/>
            </a:pPr>
            <a:r>
              <a:rPr lang="en-US" sz="1750" dirty="0">
                <a:solidFill>
                  <a:srgbClr val="FFE5E5"/>
                </a:solidFill>
                <a:latin typeface="Dela Gothic One" pitchFamily="34" charset="0"/>
                <a:ea typeface="Dela Gothic One" pitchFamily="34" charset="-122"/>
                <a:cs typeface="Dela Gothic One" pitchFamily="34" charset="-120"/>
              </a:rPr>
              <a:t>Distributed Detection</a:t>
            </a:r>
            <a:endParaRPr lang="en-US" sz="1750" dirty="0"/>
          </a:p>
        </p:txBody>
      </p:sp>
      <p:sp>
        <p:nvSpPr>
          <p:cNvPr id="17" name="Text 14"/>
          <p:cNvSpPr/>
          <p:nvPr/>
        </p:nvSpPr>
        <p:spPr>
          <a:xfrm>
            <a:off x="6650950" y="7393067"/>
            <a:ext cx="7375565" cy="275987"/>
          </a:xfrm>
          <a:prstGeom prst="rect">
            <a:avLst/>
          </a:prstGeom>
          <a:noFill/>
          <a:ln/>
        </p:spPr>
        <p:txBody>
          <a:bodyPr wrap="none" lIns="0" tIns="0" rIns="0" bIns="0" rtlCol="0" anchor="t"/>
          <a:lstStyle/>
          <a:p>
            <a:pPr algn="l" indent="0" marL="0">
              <a:lnSpc>
                <a:spcPts val="2150"/>
              </a:lnSpc>
              <a:buNone/>
            </a:pPr>
            <a:r>
              <a:rPr lang="en-US" sz="1350" dirty="0">
                <a:solidFill>
                  <a:srgbClr val="FFE5E5"/>
                </a:solidFill>
                <a:latin typeface="DM Sans" pitchFamily="34" charset="0"/>
                <a:ea typeface="DM Sans" pitchFamily="34" charset="-122"/>
                <a:cs typeface="DM Sans" pitchFamily="34" charset="-120"/>
              </a:rPr>
              <a:t>Extend detection capabilities to distributed system environments.</a:t>
            </a:r>
            <a:endParaRPr lang="en-US" sz="13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36746"/>
          </a:xfrm>
          <a:prstGeom prst="rect">
            <a:avLst/>
          </a:prstGeom>
        </p:spPr>
      </p:pic>
      <p:sp>
        <p:nvSpPr>
          <p:cNvPr id="3" name="Text 0"/>
          <p:cNvSpPr/>
          <p:nvPr/>
        </p:nvSpPr>
        <p:spPr>
          <a:xfrm>
            <a:off x="710208" y="3094792"/>
            <a:ext cx="5968484" cy="667583"/>
          </a:xfrm>
          <a:prstGeom prst="rect">
            <a:avLst/>
          </a:prstGeom>
          <a:noFill/>
          <a:ln/>
        </p:spPr>
        <p:txBody>
          <a:bodyPr wrap="none" lIns="0" tIns="0" rIns="0" bIns="0" rtlCol="0" anchor="t"/>
          <a:lstStyle/>
          <a:p>
            <a:pPr algn="l" indent="0" marL="0">
              <a:lnSpc>
                <a:spcPts val="5250"/>
              </a:lnSpc>
              <a:buNone/>
            </a:pPr>
            <a:r>
              <a:rPr lang="en-US" sz="4200" dirty="0">
                <a:solidFill>
                  <a:srgbClr val="FAEBEB"/>
                </a:solidFill>
                <a:latin typeface="Dela Gothic One" pitchFamily="34" charset="0"/>
                <a:ea typeface="Dela Gothic One" pitchFamily="34" charset="-122"/>
                <a:cs typeface="Dela Gothic One" pitchFamily="34" charset="-120"/>
              </a:rPr>
              <a:t>What Is Deadlock?</a:t>
            </a:r>
            <a:endParaRPr lang="en-US" sz="4200" dirty="0"/>
          </a:p>
        </p:txBody>
      </p:sp>
      <p:sp>
        <p:nvSpPr>
          <p:cNvPr id="4" name="Text 1"/>
          <p:cNvSpPr/>
          <p:nvPr/>
        </p:nvSpPr>
        <p:spPr>
          <a:xfrm>
            <a:off x="710208" y="4066699"/>
            <a:ext cx="13209984" cy="649605"/>
          </a:xfrm>
          <a:prstGeom prst="rect">
            <a:avLst/>
          </a:prstGeom>
          <a:noFill/>
          <a:ln/>
        </p:spPr>
        <p:txBody>
          <a:bodyPr wrap="square" lIns="0" tIns="0" rIns="0" bIns="0" rtlCol="0" anchor="t"/>
          <a:lstStyle/>
          <a:p>
            <a:pPr algn="l" indent="0" marL="0">
              <a:lnSpc>
                <a:spcPts val="2550"/>
              </a:lnSpc>
              <a:buNone/>
            </a:pPr>
            <a:r>
              <a:rPr lang="en-US" sz="1550" dirty="0">
                <a:solidFill>
                  <a:srgbClr val="FFE5E5"/>
                </a:solidFill>
                <a:latin typeface="DM Sans" pitchFamily="34" charset="0"/>
                <a:ea typeface="DM Sans" pitchFamily="34" charset="-122"/>
                <a:cs typeface="DM Sans" pitchFamily="34" charset="-120"/>
              </a:rPr>
              <a:t>Deadlock is a state in a process-resource system where processes are unable to proceed because each is waiting for resources held by others. This creates a cycle of dependencies that halts progress, causing the system to freeze or degrade performance.</a:t>
            </a:r>
            <a:endParaRPr lang="en-US" sz="1550" dirty="0"/>
          </a:p>
        </p:txBody>
      </p:sp>
      <p:sp>
        <p:nvSpPr>
          <p:cNvPr id="5" name="Text 2"/>
          <p:cNvSpPr/>
          <p:nvPr/>
        </p:nvSpPr>
        <p:spPr>
          <a:xfrm>
            <a:off x="710208" y="4944547"/>
            <a:ext cx="13209984" cy="649605"/>
          </a:xfrm>
          <a:prstGeom prst="rect">
            <a:avLst/>
          </a:prstGeom>
          <a:noFill/>
          <a:ln/>
        </p:spPr>
        <p:txBody>
          <a:bodyPr wrap="square" lIns="0" tIns="0" rIns="0" bIns="0" rtlCol="0" anchor="t"/>
          <a:lstStyle/>
          <a:p>
            <a:pPr algn="l" indent="0" marL="0">
              <a:lnSpc>
                <a:spcPts val="2550"/>
              </a:lnSpc>
              <a:buNone/>
            </a:pPr>
            <a:r>
              <a:rPr lang="en-US" sz="1550" dirty="0">
                <a:solidFill>
                  <a:srgbClr val="FFE5E5"/>
                </a:solidFill>
                <a:latin typeface="DM Sans" pitchFamily="34" charset="0"/>
                <a:ea typeface="DM Sans" pitchFamily="34" charset="-122"/>
                <a:cs typeface="DM Sans" pitchFamily="34" charset="-120"/>
              </a:rPr>
              <a:t>Understanding deadlock is crucial in operating systems to ensure efficient resource allocation and system stability. Detecting deadlocks helps prevent system crashes and improves user experience.</a:t>
            </a:r>
            <a:endParaRPr lang="en-US" sz="1550" dirty="0"/>
          </a:p>
        </p:txBody>
      </p:sp>
      <p:sp>
        <p:nvSpPr>
          <p:cNvPr id="6" name="Shape 3"/>
          <p:cNvSpPr/>
          <p:nvPr/>
        </p:nvSpPr>
        <p:spPr>
          <a:xfrm>
            <a:off x="710208" y="5822394"/>
            <a:ext cx="4268033" cy="1850827"/>
          </a:xfrm>
          <a:prstGeom prst="roundRect">
            <a:avLst>
              <a:gd name="adj" fmla="val 4605"/>
            </a:avLst>
          </a:prstGeom>
          <a:solidFill>
            <a:srgbClr val="740B0B"/>
          </a:solidFill>
          <a:ln w="7620">
            <a:solidFill>
              <a:srgbClr val="8D2424"/>
            </a:solidFill>
            <a:prstDash val="solid"/>
          </a:ln>
        </p:spPr>
      </p:sp>
      <p:sp>
        <p:nvSpPr>
          <p:cNvPr id="7" name="Text 4"/>
          <p:cNvSpPr/>
          <p:nvPr/>
        </p:nvSpPr>
        <p:spPr>
          <a:xfrm>
            <a:off x="920710" y="6032897"/>
            <a:ext cx="2670215" cy="333732"/>
          </a:xfrm>
          <a:prstGeom prst="rect">
            <a:avLst/>
          </a:prstGeom>
          <a:noFill/>
          <a:ln/>
        </p:spPr>
        <p:txBody>
          <a:bodyPr wrap="none" lIns="0" tIns="0" rIns="0" bIns="0" rtlCol="0" anchor="t"/>
          <a:lstStyle/>
          <a:p>
            <a:pPr algn="l" indent="0" marL="0">
              <a:lnSpc>
                <a:spcPts val="2600"/>
              </a:lnSpc>
              <a:buNone/>
            </a:pPr>
            <a:r>
              <a:rPr lang="en-US" sz="2100" dirty="0">
                <a:solidFill>
                  <a:srgbClr val="FFE5E5"/>
                </a:solidFill>
                <a:latin typeface="Dela Gothic One" pitchFamily="34" charset="0"/>
                <a:ea typeface="Dela Gothic One" pitchFamily="34" charset="-122"/>
                <a:cs typeface="Dela Gothic One" pitchFamily="34" charset="-120"/>
              </a:rPr>
              <a:t>Definition</a:t>
            </a:r>
            <a:endParaRPr lang="en-US" sz="2100" dirty="0"/>
          </a:p>
        </p:txBody>
      </p:sp>
      <p:sp>
        <p:nvSpPr>
          <p:cNvPr id="8" name="Text 5"/>
          <p:cNvSpPr/>
          <p:nvPr/>
        </p:nvSpPr>
        <p:spPr>
          <a:xfrm>
            <a:off x="920710" y="6488311"/>
            <a:ext cx="3847028" cy="974408"/>
          </a:xfrm>
          <a:prstGeom prst="rect">
            <a:avLst/>
          </a:prstGeom>
          <a:noFill/>
          <a:ln/>
        </p:spPr>
        <p:txBody>
          <a:bodyPr wrap="square" lIns="0" tIns="0" rIns="0" bIns="0" rtlCol="0" anchor="t"/>
          <a:lstStyle/>
          <a:p>
            <a:pPr algn="l" indent="0" marL="0">
              <a:lnSpc>
                <a:spcPts val="2550"/>
              </a:lnSpc>
              <a:buNone/>
            </a:pPr>
            <a:r>
              <a:rPr lang="en-US" sz="1550" dirty="0">
                <a:solidFill>
                  <a:srgbClr val="FFE5E5"/>
                </a:solidFill>
                <a:latin typeface="DM Sans" pitchFamily="34" charset="0"/>
                <a:ea typeface="DM Sans" pitchFamily="34" charset="-122"/>
                <a:cs typeface="DM Sans" pitchFamily="34" charset="-120"/>
              </a:rPr>
              <a:t>A situation where processes wait indefinitely for resources held by each other.</a:t>
            </a:r>
            <a:endParaRPr lang="en-US" sz="1550" dirty="0"/>
          </a:p>
        </p:txBody>
      </p:sp>
      <p:sp>
        <p:nvSpPr>
          <p:cNvPr id="9" name="Shape 6"/>
          <p:cNvSpPr/>
          <p:nvPr/>
        </p:nvSpPr>
        <p:spPr>
          <a:xfrm>
            <a:off x="5181124" y="5822394"/>
            <a:ext cx="4268033" cy="1850827"/>
          </a:xfrm>
          <a:prstGeom prst="roundRect">
            <a:avLst>
              <a:gd name="adj" fmla="val 4605"/>
            </a:avLst>
          </a:prstGeom>
          <a:solidFill>
            <a:srgbClr val="740B0B"/>
          </a:solidFill>
          <a:ln w="7620">
            <a:solidFill>
              <a:srgbClr val="8D2424"/>
            </a:solidFill>
            <a:prstDash val="solid"/>
          </a:ln>
        </p:spPr>
      </p:sp>
      <p:sp>
        <p:nvSpPr>
          <p:cNvPr id="10" name="Text 7"/>
          <p:cNvSpPr/>
          <p:nvPr/>
        </p:nvSpPr>
        <p:spPr>
          <a:xfrm>
            <a:off x="5391626" y="6032897"/>
            <a:ext cx="2670215" cy="333732"/>
          </a:xfrm>
          <a:prstGeom prst="rect">
            <a:avLst/>
          </a:prstGeom>
          <a:noFill/>
          <a:ln/>
        </p:spPr>
        <p:txBody>
          <a:bodyPr wrap="none" lIns="0" tIns="0" rIns="0" bIns="0" rtlCol="0" anchor="t"/>
          <a:lstStyle/>
          <a:p>
            <a:pPr algn="l" indent="0" marL="0">
              <a:lnSpc>
                <a:spcPts val="2600"/>
              </a:lnSpc>
              <a:buNone/>
            </a:pPr>
            <a:r>
              <a:rPr lang="en-US" sz="2100" dirty="0">
                <a:solidFill>
                  <a:srgbClr val="FFE5E5"/>
                </a:solidFill>
                <a:latin typeface="Dela Gothic One" pitchFamily="34" charset="0"/>
                <a:ea typeface="Dela Gothic One" pitchFamily="34" charset="-122"/>
                <a:cs typeface="Dela Gothic One" pitchFamily="34" charset="-120"/>
              </a:rPr>
              <a:t>Cause</a:t>
            </a:r>
            <a:endParaRPr lang="en-US" sz="2100" dirty="0"/>
          </a:p>
        </p:txBody>
      </p:sp>
      <p:sp>
        <p:nvSpPr>
          <p:cNvPr id="11" name="Text 8"/>
          <p:cNvSpPr/>
          <p:nvPr/>
        </p:nvSpPr>
        <p:spPr>
          <a:xfrm>
            <a:off x="5391626" y="6488311"/>
            <a:ext cx="3847028" cy="649605"/>
          </a:xfrm>
          <a:prstGeom prst="rect">
            <a:avLst/>
          </a:prstGeom>
          <a:noFill/>
          <a:ln/>
        </p:spPr>
        <p:txBody>
          <a:bodyPr wrap="square" lIns="0" tIns="0" rIns="0" bIns="0" rtlCol="0" anchor="t"/>
          <a:lstStyle/>
          <a:p>
            <a:pPr algn="l" indent="0" marL="0">
              <a:lnSpc>
                <a:spcPts val="2550"/>
              </a:lnSpc>
              <a:buNone/>
            </a:pPr>
            <a:r>
              <a:rPr lang="en-US" sz="1550" dirty="0">
                <a:solidFill>
                  <a:srgbClr val="FFE5E5"/>
                </a:solidFill>
                <a:latin typeface="DM Sans" pitchFamily="34" charset="0"/>
                <a:ea typeface="DM Sans" pitchFamily="34" charset="-122"/>
                <a:cs typeface="DM Sans" pitchFamily="34" charset="-120"/>
              </a:rPr>
              <a:t>Mutual resource holding and circular wait conditions among processes.</a:t>
            </a:r>
            <a:endParaRPr lang="en-US" sz="1550" dirty="0"/>
          </a:p>
        </p:txBody>
      </p:sp>
      <p:sp>
        <p:nvSpPr>
          <p:cNvPr id="12" name="Shape 9"/>
          <p:cNvSpPr/>
          <p:nvPr/>
        </p:nvSpPr>
        <p:spPr>
          <a:xfrm>
            <a:off x="9652040" y="5822394"/>
            <a:ext cx="4268033" cy="1850827"/>
          </a:xfrm>
          <a:prstGeom prst="roundRect">
            <a:avLst>
              <a:gd name="adj" fmla="val 4605"/>
            </a:avLst>
          </a:prstGeom>
          <a:solidFill>
            <a:srgbClr val="740B0B"/>
          </a:solidFill>
          <a:ln w="7620">
            <a:solidFill>
              <a:srgbClr val="8D2424"/>
            </a:solidFill>
            <a:prstDash val="solid"/>
          </a:ln>
        </p:spPr>
      </p:sp>
      <p:sp>
        <p:nvSpPr>
          <p:cNvPr id="13" name="Text 10"/>
          <p:cNvSpPr/>
          <p:nvPr/>
        </p:nvSpPr>
        <p:spPr>
          <a:xfrm>
            <a:off x="9862542" y="6032897"/>
            <a:ext cx="2670215" cy="333732"/>
          </a:xfrm>
          <a:prstGeom prst="rect">
            <a:avLst/>
          </a:prstGeom>
          <a:noFill/>
          <a:ln/>
        </p:spPr>
        <p:txBody>
          <a:bodyPr wrap="none" lIns="0" tIns="0" rIns="0" bIns="0" rtlCol="0" anchor="t"/>
          <a:lstStyle/>
          <a:p>
            <a:pPr algn="l" indent="0" marL="0">
              <a:lnSpc>
                <a:spcPts val="2600"/>
              </a:lnSpc>
              <a:buNone/>
            </a:pPr>
            <a:r>
              <a:rPr lang="en-US" sz="2100" dirty="0">
                <a:solidFill>
                  <a:srgbClr val="FFE5E5"/>
                </a:solidFill>
                <a:latin typeface="Dela Gothic One" pitchFamily="34" charset="0"/>
                <a:ea typeface="Dela Gothic One" pitchFamily="34" charset="-122"/>
                <a:cs typeface="Dela Gothic One" pitchFamily="34" charset="-120"/>
              </a:rPr>
              <a:t>Impact</a:t>
            </a:r>
            <a:endParaRPr lang="en-US" sz="2100" dirty="0"/>
          </a:p>
        </p:txBody>
      </p:sp>
      <p:sp>
        <p:nvSpPr>
          <p:cNvPr id="14" name="Text 11"/>
          <p:cNvSpPr/>
          <p:nvPr/>
        </p:nvSpPr>
        <p:spPr>
          <a:xfrm>
            <a:off x="9862542" y="6488311"/>
            <a:ext cx="3847028" cy="649605"/>
          </a:xfrm>
          <a:prstGeom prst="rect">
            <a:avLst/>
          </a:prstGeom>
          <a:noFill/>
          <a:ln/>
        </p:spPr>
        <p:txBody>
          <a:bodyPr wrap="square" lIns="0" tIns="0" rIns="0" bIns="0" rtlCol="0" anchor="t"/>
          <a:lstStyle/>
          <a:p>
            <a:pPr algn="l" indent="0" marL="0">
              <a:lnSpc>
                <a:spcPts val="2550"/>
              </a:lnSpc>
              <a:buNone/>
            </a:pPr>
            <a:r>
              <a:rPr lang="en-US" sz="1550" dirty="0">
                <a:solidFill>
                  <a:srgbClr val="FFE5E5"/>
                </a:solidFill>
                <a:latin typeface="DM Sans" pitchFamily="34" charset="0"/>
                <a:ea typeface="DM Sans" pitchFamily="34" charset="-122"/>
                <a:cs typeface="DM Sans" pitchFamily="34" charset="-120"/>
              </a:rPr>
              <a:t>System halt or degraded performance due to resource contention.</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14348" y="572095"/>
            <a:ext cx="7688104" cy="1368266"/>
          </a:xfrm>
          <a:prstGeom prst="rect">
            <a:avLst/>
          </a:prstGeom>
          <a:noFill/>
          <a:ln/>
        </p:spPr>
        <p:txBody>
          <a:bodyPr wrap="square" lIns="0" tIns="0" rIns="0" bIns="0" rtlCol="0" anchor="t"/>
          <a:lstStyle/>
          <a:p>
            <a:pPr algn="l" indent="0" marL="0">
              <a:lnSpc>
                <a:spcPts val="5350"/>
              </a:lnSpc>
              <a:buNone/>
            </a:pPr>
            <a:r>
              <a:rPr lang="en-US" sz="4300" dirty="0">
                <a:solidFill>
                  <a:srgbClr val="FAEBEB"/>
                </a:solidFill>
                <a:latin typeface="Dela Gothic One" pitchFamily="34" charset="0"/>
                <a:ea typeface="Dela Gothic One" pitchFamily="34" charset="-122"/>
                <a:cs typeface="Dela Gothic One" pitchFamily="34" charset="-120"/>
              </a:rPr>
              <a:t>How to Handle Deadlock</a:t>
            </a:r>
            <a:endParaRPr lang="en-US" sz="4300" dirty="0"/>
          </a:p>
        </p:txBody>
      </p:sp>
      <p:sp>
        <p:nvSpPr>
          <p:cNvPr id="4" name="Text 1"/>
          <p:cNvSpPr/>
          <p:nvPr/>
        </p:nvSpPr>
        <p:spPr>
          <a:xfrm>
            <a:off x="6214348" y="2252305"/>
            <a:ext cx="7688104" cy="998339"/>
          </a:xfrm>
          <a:prstGeom prst="rect">
            <a:avLst/>
          </a:prstGeom>
          <a:noFill/>
          <a:ln/>
        </p:spPr>
        <p:txBody>
          <a:bodyPr wrap="square" lIns="0" tIns="0" rIns="0" bIns="0" rtlCol="0" anchor="t"/>
          <a:lstStyle/>
          <a:p>
            <a:pPr algn="l" indent="0" marL="0">
              <a:lnSpc>
                <a:spcPts val="2600"/>
              </a:lnSpc>
              <a:buNone/>
            </a:pPr>
            <a:r>
              <a:rPr lang="en-US" sz="1600" dirty="0">
                <a:solidFill>
                  <a:srgbClr val="FFE5E5"/>
                </a:solidFill>
                <a:latin typeface="DM Sans" pitchFamily="34" charset="0"/>
                <a:ea typeface="DM Sans" pitchFamily="34" charset="-122"/>
                <a:cs typeface="DM Sans" pitchFamily="34" charset="-120"/>
              </a:rPr>
              <a:t>Deadlock handling involves detecting unsafe states and recovering the system to a safe state. The system applies a safe sequence check similar to Banker's Algorithm to detect deadlocks.</a:t>
            </a:r>
            <a:endParaRPr lang="en-US" sz="1600" dirty="0"/>
          </a:p>
        </p:txBody>
      </p:sp>
      <p:sp>
        <p:nvSpPr>
          <p:cNvPr id="5" name="Text 2"/>
          <p:cNvSpPr/>
          <p:nvPr/>
        </p:nvSpPr>
        <p:spPr>
          <a:xfrm>
            <a:off x="6214348" y="3484602"/>
            <a:ext cx="7688104" cy="998339"/>
          </a:xfrm>
          <a:prstGeom prst="rect">
            <a:avLst/>
          </a:prstGeom>
          <a:noFill/>
          <a:ln/>
        </p:spPr>
        <p:txBody>
          <a:bodyPr wrap="square" lIns="0" tIns="0" rIns="0" bIns="0" rtlCol="0" anchor="t"/>
          <a:lstStyle/>
          <a:p>
            <a:pPr algn="l" indent="0" marL="0">
              <a:lnSpc>
                <a:spcPts val="2600"/>
              </a:lnSpc>
              <a:buNone/>
            </a:pPr>
            <a:r>
              <a:rPr lang="en-US" sz="1600" dirty="0">
                <a:solidFill>
                  <a:srgbClr val="FFE5E5"/>
                </a:solidFill>
                <a:latin typeface="DM Sans" pitchFamily="34" charset="0"/>
                <a:ea typeface="DM Sans" pitchFamily="34" charset="-122"/>
                <a:cs typeface="DM Sans" pitchFamily="34" charset="-120"/>
              </a:rPr>
              <a:t>Once detected, recovery options include terminating a process or preempting resources from a process. These strategies help break the deadlock cycle and restore normal system operation.</a:t>
            </a:r>
            <a:endParaRPr lang="en-US" sz="1600" dirty="0"/>
          </a:p>
        </p:txBody>
      </p:sp>
      <p:sp>
        <p:nvSpPr>
          <p:cNvPr id="6" name="Shape 3"/>
          <p:cNvSpPr/>
          <p:nvPr/>
        </p:nvSpPr>
        <p:spPr>
          <a:xfrm>
            <a:off x="6214348" y="4950857"/>
            <a:ext cx="467916" cy="467916"/>
          </a:xfrm>
          <a:prstGeom prst="roundRect">
            <a:avLst>
              <a:gd name="adj" fmla="val 18670"/>
            </a:avLst>
          </a:prstGeom>
          <a:solidFill>
            <a:srgbClr val="740B0B"/>
          </a:solidFill>
          <a:ln w="7620">
            <a:solidFill>
              <a:srgbClr val="8D2424"/>
            </a:solidFill>
            <a:prstDash val="solid"/>
          </a:ln>
        </p:spPr>
      </p:sp>
      <p:sp>
        <p:nvSpPr>
          <p:cNvPr id="7" name="Text 4"/>
          <p:cNvSpPr/>
          <p:nvPr/>
        </p:nvSpPr>
        <p:spPr>
          <a:xfrm>
            <a:off x="6890147" y="4950857"/>
            <a:ext cx="2736771" cy="342067"/>
          </a:xfrm>
          <a:prstGeom prst="rect">
            <a:avLst/>
          </a:prstGeom>
          <a:noFill/>
          <a:ln/>
        </p:spPr>
        <p:txBody>
          <a:bodyPr wrap="none" lIns="0" tIns="0" rIns="0" bIns="0" rtlCol="0" anchor="t"/>
          <a:lstStyle/>
          <a:p>
            <a:pPr algn="l" indent="0" marL="0">
              <a:lnSpc>
                <a:spcPts val="2650"/>
              </a:lnSpc>
              <a:buNone/>
            </a:pPr>
            <a:r>
              <a:rPr lang="en-US" sz="2150" dirty="0">
                <a:solidFill>
                  <a:srgbClr val="FFE5E5"/>
                </a:solidFill>
                <a:latin typeface="Dela Gothic One" pitchFamily="34" charset="0"/>
                <a:ea typeface="Dela Gothic One" pitchFamily="34" charset="-122"/>
                <a:cs typeface="Dela Gothic One" pitchFamily="34" charset="-120"/>
              </a:rPr>
              <a:t>Detection</a:t>
            </a:r>
            <a:endParaRPr lang="en-US" sz="2150" dirty="0"/>
          </a:p>
        </p:txBody>
      </p:sp>
      <p:sp>
        <p:nvSpPr>
          <p:cNvPr id="8" name="Text 5"/>
          <p:cNvSpPr/>
          <p:nvPr/>
        </p:nvSpPr>
        <p:spPr>
          <a:xfrm>
            <a:off x="6890147" y="5417701"/>
            <a:ext cx="3064312" cy="998339"/>
          </a:xfrm>
          <a:prstGeom prst="rect">
            <a:avLst/>
          </a:prstGeom>
          <a:noFill/>
          <a:ln/>
        </p:spPr>
        <p:txBody>
          <a:bodyPr wrap="square" lIns="0" tIns="0" rIns="0" bIns="0" rtlCol="0" anchor="t"/>
          <a:lstStyle/>
          <a:p>
            <a:pPr algn="l" indent="0" marL="0">
              <a:lnSpc>
                <a:spcPts val="2600"/>
              </a:lnSpc>
              <a:buNone/>
            </a:pPr>
            <a:r>
              <a:rPr lang="en-US" sz="1600" dirty="0">
                <a:solidFill>
                  <a:srgbClr val="FFE5E5"/>
                </a:solidFill>
                <a:latin typeface="DM Sans" pitchFamily="34" charset="0"/>
                <a:ea typeface="DM Sans" pitchFamily="34" charset="-122"/>
                <a:cs typeface="DM Sans" pitchFamily="34" charset="-120"/>
              </a:rPr>
              <a:t>Check if a safe sequence exists to determine deadlock presence.</a:t>
            </a:r>
            <a:endParaRPr lang="en-US" sz="1600" dirty="0"/>
          </a:p>
        </p:txBody>
      </p:sp>
      <p:sp>
        <p:nvSpPr>
          <p:cNvPr id="9" name="Shape 6"/>
          <p:cNvSpPr/>
          <p:nvPr/>
        </p:nvSpPr>
        <p:spPr>
          <a:xfrm>
            <a:off x="10162342" y="4950857"/>
            <a:ext cx="467916" cy="467916"/>
          </a:xfrm>
          <a:prstGeom prst="roundRect">
            <a:avLst>
              <a:gd name="adj" fmla="val 18670"/>
            </a:avLst>
          </a:prstGeom>
          <a:solidFill>
            <a:srgbClr val="740B0B"/>
          </a:solidFill>
          <a:ln w="7620">
            <a:solidFill>
              <a:srgbClr val="8D2424"/>
            </a:solidFill>
            <a:prstDash val="solid"/>
          </a:ln>
        </p:spPr>
      </p:sp>
      <p:sp>
        <p:nvSpPr>
          <p:cNvPr id="10" name="Text 7"/>
          <p:cNvSpPr/>
          <p:nvPr/>
        </p:nvSpPr>
        <p:spPr>
          <a:xfrm>
            <a:off x="10838140" y="4950857"/>
            <a:ext cx="2736771" cy="342067"/>
          </a:xfrm>
          <a:prstGeom prst="rect">
            <a:avLst/>
          </a:prstGeom>
          <a:noFill/>
          <a:ln/>
        </p:spPr>
        <p:txBody>
          <a:bodyPr wrap="none" lIns="0" tIns="0" rIns="0" bIns="0" rtlCol="0" anchor="t"/>
          <a:lstStyle/>
          <a:p>
            <a:pPr algn="l" indent="0" marL="0">
              <a:lnSpc>
                <a:spcPts val="2650"/>
              </a:lnSpc>
              <a:buNone/>
            </a:pPr>
            <a:r>
              <a:rPr lang="en-US" sz="2150" dirty="0">
                <a:solidFill>
                  <a:srgbClr val="FFE5E5"/>
                </a:solidFill>
                <a:latin typeface="Dela Gothic One" pitchFamily="34" charset="0"/>
                <a:ea typeface="Dela Gothic One" pitchFamily="34" charset="-122"/>
                <a:cs typeface="Dela Gothic One" pitchFamily="34" charset="-120"/>
              </a:rPr>
              <a:t>Termination</a:t>
            </a:r>
            <a:endParaRPr lang="en-US" sz="2150" dirty="0"/>
          </a:p>
        </p:txBody>
      </p:sp>
      <p:sp>
        <p:nvSpPr>
          <p:cNvPr id="11" name="Text 8"/>
          <p:cNvSpPr/>
          <p:nvPr/>
        </p:nvSpPr>
        <p:spPr>
          <a:xfrm>
            <a:off x="10838140" y="5417701"/>
            <a:ext cx="3064312" cy="998339"/>
          </a:xfrm>
          <a:prstGeom prst="rect">
            <a:avLst/>
          </a:prstGeom>
          <a:noFill/>
          <a:ln/>
        </p:spPr>
        <p:txBody>
          <a:bodyPr wrap="square" lIns="0" tIns="0" rIns="0" bIns="0" rtlCol="0" anchor="t"/>
          <a:lstStyle/>
          <a:p>
            <a:pPr algn="l" indent="0" marL="0">
              <a:lnSpc>
                <a:spcPts val="2600"/>
              </a:lnSpc>
              <a:buNone/>
            </a:pPr>
            <a:r>
              <a:rPr lang="en-US" sz="1600" dirty="0">
                <a:solidFill>
                  <a:srgbClr val="FFE5E5"/>
                </a:solidFill>
                <a:latin typeface="DM Sans" pitchFamily="34" charset="0"/>
                <a:ea typeface="DM Sans" pitchFamily="34" charset="-122"/>
                <a:cs typeface="DM Sans" pitchFamily="34" charset="-120"/>
              </a:rPr>
              <a:t>Remove a process to free resources and resolve deadlock.</a:t>
            </a:r>
            <a:endParaRPr lang="en-US" sz="1600" dirty="0"/>
          </a:p>
        </p:txBody>
      </p:sp>
      <p:sp>
        <p:nvSpPr>
          <p:cNvPr id="12" name="Shape 9"/>
          <p:cNvSpPr/>
          <p:nvPr/>
        </p:nvSpPr>
        <p:spPr>
          <a:xfrm>
            <a:off x="6214348" y="6857881"/>
            <a:ext cx="467916" cy="467916"/>
          </a:xfrm>
          <a:prstGeom prst="roundRect">
            <a:avLst>
              <a:gd name="adj" fmla="val 18670"/>
            </a:avLst>
          </a:prstGeom>
          <a:solidFill>
            <a:srgbClr val="740B0B"/>
          </a:solidFill>
          <a:ln w="7620">
            <a:solidFill>
              <a:srgbClr val="8D2424"/>
            </a:solidFill>
            <a:prstDash val="solid"/>
          </a:ln>
        </p:spPr>
      </p:sp>
      <p:sp>
        <p:nvSpPr>
          <p:cNvPr id="13" name="Text 10"/>
          <p:cNvSpPr/>
          <p:nvPr/>
        </p:nvSpPr>
        <p:spPr>
          <a:xfrm>
            <a:off x="6890147" y="6857881"/>
            <a:ext cx="2736771" cy="342067"/>
          </a:xfrm>
          <a:prstGeom prst="rect">
            <a:avLst/>
          </a:prstGeom>
          <a:noFill/>
          <a:ln/>
        </p:spPr>
        <p:txBody>
          <a:bodyPr wrap="none" lIns="0" tIns="0" rIns="0" bIns="0" rtlCol="0" anchor="t"/>
          <a:lstStyle/>
          <a:p>
            <a:pPr algn="l" indent="0" marL="0">
              <a:lnSpc>
                <a:spcPts val="2650"/>
              </a:lnSpc>
              <a:buNone/>
            </a:pPr>
            <a:r>
              <a:rPr lang="en-US" sz="2150" dirty="0">
                <a:solidFill>
                  <a:srgbClr val="FFE5E5"/>
                </a:solidFill>
                <a:latin typeface="Dela Gothic One" pitchFamily="34" charset="0"/>
                <a:ea typeface="Dela Gothic One" pitchFamily="34" charset="-122"/>
                <a:cs typeface="Dela Gothic One" pitchFamily="34" charset="-120"/>
              </a:rPr>
              <a:t>Preemption</a:t>
            </a:r>
            <a:endParaRPr lang="en-US" sz="2150" dirty="0"/>
          </a:p>
        </p:txBody>
      </p:sp>
      <p:sp>
        <p:nvSpPr>
          <p:cNvPr id="14" name="Text 11"/>
          <p:cNvSpPr/>
          <p:nvPr/>
        </p:nvSpPr>
        <p:spPr>
          <a:xfrm>
            <a:off x="6890147" y="7324725"/>
            <a:ext cx="7012305" cy="332780"/>
          </a:xfrm>
          <a:prstGeom prst="rect">
            <a:avLst/>
          </a:prstGeom>
          <a:noFill/>
          <a:ln/>
        </p:spPr>
        <p:txBody>
          <a:bodyPr wrap="none" lIns="0" tIns="0" rIns="0" bIns="0" rtlCol="0" anchor="t"/>
          <a:lstStyle/>
          <a:p>
            <a:pPr algn="l" indent="0" marL="0">
              <a:lnSpc>
                <a:spcPts val="2600"/>
              </a:lnSpc>
              <a:buNone/>
            </a:pPr>
            <a:r>
              <a:rPr lang="en-US" sz="1600" dirty="0">
                <a:solidFill>
                  <a:srgbClr val="FFE5E5"/>
                </a:solidFill>
                <a:latin typeface="DM Sans" pitchFamily="34" charset="0"/>
                <a:ea typeface="DM Sans" pitchFamily="34" charset="-122"/>
                <a:cs typeface="DM Sans" pitchFamily="34" charset="-120"/>
              </a:rPr>
              <a:t>Reclaim resources from a process to break the deadlock cycle.</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58309" y="1765816"/>
            <a:ext cx="7564874" cy="712708"/>
          </a:xfrm>
          <a:prstGeom prst="rect">
            <a:avLst/>
          </a:prstGeom>
          <a:noFill/>
          <a:ln/>
        </p:spPr>
        <p:txBody>
          <a:bodyPr wrap="none" lIns="0" tIns="0" rIns="0" bIns="0" rtlCol="0" anchor="t"/>
          <a:lstStyle/>
          <a:p>
            <a:pPr algn="l"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How to Avoid Deadlock</a:t>
            </a:r>
            <a:endParaRPr lang="en-US" sz="4450" dirty="0"/>
          </a:p>
        </p:txBody>
      </p:sp>
      <p:sp>
        <p:nvSpPr>
          <p:cNvPr id="3" name="Text 1"/>
          <p:cNvSpPr/>
          <p:nvPr/>
        </p:nvSpPr>
        <p:spPr>
          <a:xfrm>
            <a:off x="758309" y="2911792"/>
            <a:ext cx="13113782" cy="69342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Deadlock avoidance requires careful resource allocation to maintain system safety. The system uses the Banker's Algorithm principle to ensure resources are allocated only if the system remains in a safe state.</a:t>
            </a:r>
            <a:endParaRPr lang="en-US" sz="1700" dirty="0"/>
          </a:p>
        </p:txBody>
      </p:sp>
      <p:sp>
        <p:nvSpPr>
          <p:cNvPr id="4" name="Text 2"/>
          <p:cNvSpPr/>
          <p:nvPr/>
        </p:nvSpPr>
        <p:spPr>
          <a:xfrm>
            <a:off x="758309" y="3848933"/>
            <a:ext cx="13113782" cy="69342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This proactive approach prevents circular wait conditions by checking resource availability against process needs before allocation, thus avoiding deadlocks before they occur.</a:t>
            </a:r>
            <a:endParaRPr lang="en-US" sz="1700" dirty="0"/>
          </a:p>
        </p:txBody>
      </p:sp>
      <p:sp>
        <p:nvSpPr>
          <p:cNvPr id="5" name="Text 3"/>
          <p:cNvSpPr/>
          <p:nvPr/>
        </p:nvSpPr>
        <p:spPr>
          <a:xfrm>
            <a:off x="758309" y="5002649"/>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Safe State</a:t>
            </a:r>
            <a:endParaRPr lang="en-US" sz="2200" dirty="0"/>
          </a:p>
        </p:txBody>
      </p:sp>
      <p:sp>
        <p:nvSpPr>
          <p:cNvPr id="6" name="Text 4"/>
          <p:cNvSpPr/>
          <p:nvPr/>
        </p:nvSpPr>
        <p:spPr>
          <a:xfrm>
            <a:off x="758309" y="5575459"/>
            <a:ext cx="6292572" cy="69342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Resources are allocated only if all processes can complete without deadlock.</a:t>
            </a:r>
            <a:endParaRPr lang="en-US" sz="1700" dirty="0"/>
          </a:p>
        </p:txBody>
      </p:sp>
      <p:sp>
        <p:nvSpPr>
          <p:cNvPr id="7" name="Text 5"/>
          <p:cNvSpPr/>
          <p:nvPr/>
        </p:nvSpPr>
        <p:spPr>
          <a:xfrm>
            <a:off x="7587139" y="5002649"/>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Unsafe State</a:t>
            </a:r>
            <a:endParaRPr lang="en-US" sz="2200" dirty="0"/>
          </a:p>
        </p:txBody>
      </p:sp>
      <p:sp>
        <p:nvSpPr>
          <p:cNvPr id="8" name="Text 6"/>
          <p:cNvSpPr/>
          <p:nvPr/>
        </p:nvSpPr>
        <p:spPr>
          <a:xfrm>
            <a:off x="7587139" y="5575459"/>
            <a:ext cx="6292572" cy="69342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Resource allocation may lead to deadlock; system must avoid this state.</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98063" y="851416"/>
            <a:ext cx="7685127" cy="656153"/>
          </a:xfrm>
          <a:prstGeom prst="rect">
            <a:avLst/>
          </a:prstGeom>
          <a:noFill/>
          <a:ln/>
        </p:spPr>
        <p:txBody>
          <a:bodyPr wrap="none" lIns="0" tIns="0" rIns="0" bIns="0" rtlCol="0" anchor="t"/>
          <a:lstStyle/>
          <a:p>
            <a:pPr algn="l" indent="0" marL="0">
              <a:lnSpc>
                <a:spcPts val="5150"/>
              </a:lnSpc>
              <a:buNone/>
            </a:pPr>
            <a:r>
              <a:rPr lang="en-US" sz="4100" dirty="0">
                <a:solidFill>
                  <a:srgbClr val="FAEBEB"/>
                </a:solidFill>
                <a:latin typeface="Dela Gothic One" pitchFamily="34" charset="0"/>
                <a:ea typeface="Dela Gothic One" pitchFamily="34" charset="-122"/>
                <a:cs typeface="Dela Gothic One" pitchFamily="34" charset="-120"/>
              </a:rPr>
              <a:t>System Design Overview</a:t>
            </a:r>
            <a:endParaRPr lang="en-US" sz="4100" dirty="0"/>
          </a:p>
        </p:txBody>
      </p:sp>
      <p:sp>
        <p:nvSpPr>
          <p:cNvPr id="4" name="Text 1"/>
          <p:cNvSpPr/>
          <p:nvPr/>
        </p:nvSpPr>
        <p:spPr>
          <a:xfrm>
            <a:off x="698063" y="1806654"/>
            <a:ext cx="7747873" cy="1276350"/>
          </a:xfrm>
          <a:prstGeom prst="rect">
            <a:avLst/>
          </a:prstGeom>
          <a:noFill/>
          <a:ln/>
        </p:spPr>
        <p:txBody>
          <a:bodyPr wrap="square" lIns="0" tIns="0" rIns="0" bIns="0" rtlCol="0" anchor="t"/>
          <a:lstStyle/>
          <a:p>
            <a:pPr algn="l" indent="0" marL="0">
              <a:lnSpc>
                <a:spcPts val="2500"/>
              </a:lnSpc>
              <a:buNone/>
            </a:pPr>
            <a:r>
              <a:rPr lang="en-US" sz="1550" dirty="0">
                <a:solidFill>
                  <a:srgbClr val="FFE5E5"/>
                </a:solidFill>
                <a:latin typeface="DM Sans" pitchFamily="34" charset="0"/>
                <a:ea typeface="DM Sans" pitchFamily="34" charset="-122"/>
                <a:cs typeface="DM Sans" pitchFamily="34" charset="-120"/>
              </a:rPr>
              <a:t>The system consists of three main components: Process Class, DeadlockDetector Class, and DeadlockApp Class. The Process Class models individual processes and their resource needs. The DeadlockDetector implements detection logic using safe sequence checks. The DeadlockApp provides a Tkinter GUI for user interaction.</a:t>
            </a:r>
            <a:endParaRPr lang="en-US" sz="1550" dirty="0"/>
          </a:p>
        </p:txBody>
      </p:sp>
      <p:sp>
        <p:nvSpPr>
          <p:cNvPr id="5" name="Text 2"/>
          <p:cNvSpPr/>
          <p:nvPr/>
        </p:nvSpPr>
        <p:spPr>
          <a:xfrm>
            <a:off x="698063" y="3307318"/>
            <a:ext cx="7747873" cy="638175"/>
          </a:xfrm>
          <a:prstGeom prst="rect">
            <a:avLst/>
          </a:prstGeom>
          <a:noFill/>
          <a:ln/>
        </p:spPr>
        <p:txBody>
          <a:bodyPr wrap="square" lIns="0" tIns="0" rIns="0" bIns="0" rtlCol="0" anchor="t"/>
          <a:lstStyle/>
          <a:p>
            <a:pPr algn="l" indent="0" marL="0">
              <a:lnSpc>
                <a:spcPts val="2500"/>
              </a:lnSpc>
              <a:buNone/>
            </a:pPr>
            <a:r>
              <a:rPr lang="en-US" sz="1550" dirty="0">
                <a:solidFill>
                  <a:srgbClr val="FFE5E5"/>
                </a:solidFill>
                <a:latin typeface="DM Sans" pitchFamily="34" charset="0"/>
                <a:ea typeface="DM Sans" pitchFamily="34" charset="-122"/>
                <a:cs typeface="DM Sans" pitchFamily="34" charset="-120"/>
              </a:rPr>
              <a:t>This modular design allows clear separation of concerns and facilitates user-friendly deadlock management.</a:t>
            </a:r>
            <a:endParaRPr lang="en-US" sz="1550" dirty="0"/>
          </a:p>
        </p:txBody>
      </p:sp>
      <p:sp>
        <p:nvSpPr>
          <p:cNvPr id="6" name="Shape 3"/>
          <p:cNvSpPr/>
          <p:nvPr/>
        </p:nvSpPr>
        <p:spPr>
          <a:xfrm>
            <a:off x="698063" y="4169807"/>
            <a:ext cx="3774281" cy="1827967"/>
          </a:xfrm>
          <a:prstGeom prst="roundRect">
            <a:avLst>
              <a:gd name="adj" fmla="val 4583"/>
            </a:avLst>
          </a:prstGeom>
          <a:solidFill>
            <a:srgbClr val="740B0B"/>
          </a:solidFill>
          <a:ln w="7620">
            <a:solidFill>
              <a:srgbClr val="8D2424"/>
            </a:solidFill>
            <a:prstDash val="solid"/>
          </a:ln>
        </p:spPr>
      </p:sp>
      <p:sp>
        <p:nvSpPr>
          <p:cNvPr id="7" name="Text 4"/>
          <p:cNvSpPr/>
          <p:nvPr/>
        </p:nvSpPr>
        <p:spPr>
          <a:xfrm>
            <a:off x="905113" y="4376857"/>
            <a:ext cx="2624376" cy="328017"/>
          </a:xfrm>
          <a:prstGeom prst="rect">
            <a:avLst/>
          </a:prstGeom>
          <a:noFill/>
          <a:ln/>
        </p:spPr>
        <p:txBody>
          <a:bodyPr wrap="none" lIns="0" tIns="0" rIns="0" bIns="0" rtlCol="0" anchor="t"/>
          <a:lstStyle/>
          <a:p>
            <a:pPr algn="l" indent="0" marL="0">
              <a:lnSpc>
                <a:spcPts val="2550"/>
              </a:lnSpc>
              <a:buNone/>
            </a:pPr>
            <a:r>
              <a:rPr lang="en-US" sz="2050" dirty="0">
                <a:solidFill>
                  <a:srgbClr val="FFE5E5"/>
                </a:solidFill>
                <a:latin typeface="Dela Gothic One" pitchFamily="34" charset="0"/>
                <a:ea typeface="Dela Gothic One" pitchFamily="34" charset="-122"/>
                <a:cs typeface="Dela Gothic One" pitchFamily="34" charset="-120"/>
              </a:rPr>
              <a:t>Process Class</a:t>
            </a:r>
            <a:endParaRPr lang="en-US" sz="2050" dirty="0"/>
          </a:p>
        </p:txBody>
      </p:sp>
      <p:sp>
        <p:nvSpPr>
          <p:cNvPr id="8" name="Text 5"/>
          <p:cNvSpPr/>
          <p:nvPr/>
        </p:nvSpPr>
        <p:spPr>
          <a:xfrm>
            <a:off x="905113" y="4824532"/>
            <a:ext cx="3360182" cy="957263"/>
          </a:xfrm>
          <a:prstGeom prst="rect">
            <a:avLst/>
          </a:prstGeom>
          <a:noFill/>
          <a:ln/>
        </p:spPr>
        <p:txBody>
          <a:bodyPr wrap="square" lIns="0" tIns="0" rIns="0" bIns="0" rtlCol="0" anchor="t"/>
          <a:lstStyle/>
          <a:p>
            <a:pPr algn="l" indent="0" marL="0">
              <a:lnSpc>
                <a:spcPts val="2500"/>
              </a:lnSpc>
              <a:buNone/>
            </a:pPr>
            <a:r>
              <a:rPr lang="en-US" sz="1550" dirty="0">
                <a:solidFill>
                  <a:srgbClr val="FFE5E5"/>
                </a:solidFill>
                <a:latin typeface="DM Sans" pitchFamily="34" charset="0"/>
                <a:ea typeface="DM Sans" pitchFamily="34" charset="-122"/>
                <a:cs typeface="DM Sans" pitchFamily="34" charset="-120"/>
              </a:rPr>
              <a:t>Manages process IDs, resource needs, allocations, and remaining needs.</a:t>
            </a:r>
            <a:endParaRPr lang="en-US" sz="1550" dirty="0"/>
          </a:p>
        </p:txBody>
      </p:sp>
      <p:sp>
        <p:nvSpPr>
          <p:cNvPr id="9" name="Shape 6"/>
          <p:cNvSpPr/>
          <p:nvPr/>
        </p:nvSpPr>
        <p:spPr>
          <a:xfrm>
            <a:off x="4671774" y="4169807"/>
            <a:ext cx="3774281" cy="1827967"/>
          </a:xfrm>
          <a:prstGeom prst="roundRect">
            <a:avLst>
              <a:gd name="adj" fmla="val 4583"/>
            </a:avLst>
          </a:prstGeom>
          <a:solidFill>
            <a:srgbClr val="740B0B"/>
          </a:solidFill>
          <a:ln w="7620">
            <a:solidFill>
              <a:srgbClr val="8D2424"/>
            </a:solidFill>
            <a:prstDash val="solid"/>
          </a:ln>
        </p:spPr>
      </p:sp>
      <p:sp>
        <p:nvSpPr>
          <p:cNvPr id="10" name="Text 7"/>
          <p:cNvSpPr/>
          <p:nvPr/>
        </p:nvSpPr>
        <p:spPr>
          <a:xfrm>
            <a:off x="4878824" y="4376857"/>
            <a:ext cx="3360182" cy="656034"/>
          </a:xfrm>
          <a:prstGeom prst="rect">
            <a:avLst/>
          </a:prstGeom>
          <a:noFill/>
          <a:ln/>
        </p:spPr>
        <p:txBody>
          <a:bodyPr wrap="square" lIns="0" tIns="0" rIns="0" bIns="0" rtlCol="0" anchor="t"/>
          <a:lstStyle/>
          <a:p>
            <a:pPr algn="l" indent="0" marL="0">
              <a:lnSpc>
                <a:spcPts val="2550"/>
              </a:lnSpc>
              <a:buNone/>
            </a:pPr>
            <a:r>
              <a:rPr lang="en-US" sz="2050" dirty="0">
                <a:solidFill>
                  <a:srgbClr val="FFE5E5"/>
                </a:solidFill>
                <a:latin typeface="Dela Gothic One" pitchFamily="34" charset="0"/>
                <a:ea typeface="Dela Gothic One" pitchFamily="34" charset="-122"/>
                <a:cs typeface="Dela Gothic One" pitchFamily="34" charset="-120"/>
              </a:rPr>
              <a:t>DeadlockDetector Class</a:t>
            </a:r>
            <a:endParaRPr lang="en-US" sz="2050" dirty="0"/>
          </a:p>
        </p:txBody>
      </p:sp>
      <p:sp>
        <p:nvSpPr>
          <p:cNvPr id="11" name="Text 8"/>
          <p:cNvSpPr/>
          <p:nvPr/>
        </p:nvSpPr>
        <p:spPr>
          <a:xfrm>
            <a:off x="4878824" y="5152549"/>
            <a:ext cx="3360182" cy="638175"/>
          </a:xfrm>
          <a:prstGeom prst="rect">
            <a:avLst/>
          </a:prstGeom>
          <a:noFill/>
          <a:ln/>
        </p:spPr>
        <p:txBody>
          <a:bodyPr wrap="square" lIns="0" tIns="0" rIns="0" bIns="0" rtlCol="0" anchor="t"/>
          <a:lstStyle/>
          <a:p>
            <a:pPr algn="l" indent="0" marL="0">
              <a:lnSpc>
                <a:spcPts val="2500"/>
              </a:lnSpc>
              <a:buNone/>
            </a:pPr>
            <a:r>
              <a:rPr lang="en-US" sz="1550" dirty="0">
                <a:solidFill>
                  <a:srgbClr val="FFE5E5"/>
                </a:solidFill>
                <a:latin typeface="DM Sans" pitchFamily="34" charset="0"/>
                <a:ea typeface="DM Sans" pitchFamily="34" charset="-122"/>
                <a:cs typeface="DM Sans" pitchFamily="34" charset="-120"/>
              </a:rPr>
              <a:t>Implements deadlock detection using safe sequence algorithms.</a:t>
            </a:r>
            <a:endParaRPr lang="en-US" sz="1550" dirty="0"/>
          </a:p>
        </p:txBody>
      </p:sp>
      <p:sp>
        <p:nvSpPr>
          <p:cNvPr id="12" name="Shape 9"/>
          <p:cNvSpPr/>
          <p:nvPr/>
        </p:nvSpPr>
        <p:spPr>
          <a:xfrm>
            <a:off x="698063" y="6197203"/>
            <a:ext cx="7747873" cy="1180862"/>
          </a:xfrm>
          <a:prstGeom prst="roundRect">
            <a:avLst>
              <a:gd name="adj" fmla="val 7094"/>
            </a:avLst>
          </a:prstGeom>
          <a:solidFill>
            <a:srgbClr val="740B0B"/>
          </a:solidFill>
          <a:ln w="7620">
            <a:solidFill>
              <a:srgbClr val="8D2424"/>
            </a:solidFill>
            <a:prstDash val="solid"/>
          </a:ln>
        </p:spPr>
      </p:sp>
      <p:sp>
        <p:nvSpPr>
          <p:cNvPr id="13" name="Text 10"/>
          <p:cNvSpPr/>
          <p:nvPr/>
        </p:nvSpPr>
        <p:spPr>
          <a:xfrm>
            <a:off x="905113" y="6404253"/>
            <a:ext cx="3051096" cy="328017"/>
          </a:xfrm>
          <a:prstGeom prst="rect">
            <a:avLst/>
          </a:prstGeom>
          <a:noFill/>
          <a:ln/>
        </p:spPr>
        <p:txBody>
          <a:bodyPr wrap="none" lIns="0" tIns="0" rIns="0" bIns="0" rtlCol="0" anchor="t"/>
          <a:lstStyle/>
          <a:p>
            <a:pPr algn="l" indent="0" marL="0">
              <a:lnSpc>
                <a:spcPts val="2550"/>
              </a:lnSpc>
              <a:buNone/>
            </a:pPr>
            <a:r>
              <a:rPr lang="en-US" sz="2050" dirty="0">
                <a:solidFill>
                  <a:srgbClr val="FFE5E5"/>
                </a:solidFill>
                <a:latin typeface="Dela Gothic One" pitchFamily="34" charset="0"/>
                <a:ea typeface="Dela Gothic One" pitchFamily="34" charset="-122"/>
                <a:cs typeface="Dela Gothic One" pitchFamily="34" charset="-120"/>
              </a:rPr>
              <a:t>DeadlockApp Class</a:t>
            </a:r>
            <a:endParaRPr lang="en-US" sz="2050" dirty="0"/>
          </a:p>
        </p:txBody>
      </p:sp>
      <p:sp>
        <p:nvSpPr>
          <p:cNvPr id="14" name="Text 11"/>
          <p:cNvSpPr/>
          <p:nvPr/>
        </p:nvSpPr>
        <p:spPr>
          <a:xfrm>
            <a:off x="905113" y="6851928"/>
            <a:ext cx="7333774" cy="319088"/>
          </a:xfrm>
          <a:prstGeom prst="rect">
            <a:avLst/>
          </a:prstGeom>
          <a:noFill/>
          <a:ln/>
        </p:spPr>
        <p:txBody>
          <a:bodyPr wrap="none" lIns="0" tIns="0" rIns="0" bIns="0" rtlCol="0" anchor="t"/>
          <a:lstStyle/>
          <a:p>
            <a:pPr algn="l" indent="0" marL="0">
              <a:lnSpc>
                <a:spcPts val="2500"/>
              </a:lnSpc>
              <a:buNone/>
            </a:pPr>
            <a:r>
              <a:rPr lang="en-US" sz="1550" dirty="0">
                <a:solidFill>
                  <a:srgbClr val="FFE5E5"/>
                </a:solidFill>
                <a:latin typeface="DM Sans" pitchFamily="34" charset="0"/>
                <a:ea typeface="DM Sans" pitchFamily="34" charset="-122"/>
                <a:cs typeface="DM Sans" pitchFamily="34" charset="-120"/>
              </a:rPr>
              <a:t>GUI interface for input, detection, and recovery operations.</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369701"/>
          </a:xfrm>
          <a:prstGeom prst="rect">
            <a:avLst/>
          </a:prstGeom>
        </p:spPr>
      </p:pic>
      <p:sp>
        <p:nvSpPr>
          <p:cNvPr id="3" name="Text 0"/>
          <p:cNvSpPr/>
          <p:nvPr/>
        </p:nvSpPr>
        <p:spPr>
          <a:xfrm>
            <a:off x="663416" y="3045500"/>
            <a:ext cx="5150406" cy="623530"/>
          </a:xfrm>
          <a:prstGeom prst="rect">
            <a:avLst/>
          </a:prstGeom>
          <a:noFill/>
          <a:ln/>
        </p:spPr>
        <p:txBody>
          <a:bodyPr wrap="none" lIns="0" tIns="0" rIns="0" bIns="0" rtlCol="0" anchor="t"/>
          <a:lstStyle/>
          <a:p>
            <a:pPr algn="l" indent="0" marL="0">
              <a:lnSpc>
                <a:spcPts val="4900"/>
              </a:lnSpc>
              <a:buNone/>
            </a:pPr>
            <a:r>
              <a:rPr lang="en-US" sz="3900" dirty="0">
                <a:solidFill>
                  <a:srgbClr val="FAEBEB"/>
                </a:solidFill>
                <a:latin typeface="Dela Gothic One" pitchFamily="34" charset="0"/>
                <a:ea typeface="Dela Gothic One" pitchFamily="34" charset="-122"/>
                <a:cs typeface="Dela Gothic One" pitchFamily="34" charset="-120"/>
              </a:rPr>
              <a:t>System Workflow</a:t>
            </a:r>
            <a:endParaRPr lang="en-US" sz="3900" dirty="0"/>
          </a:p>
        </p:txBody>
      </p:sp>
      <p:sp>
        <p:nvSpPr>
          <p:cNvPr id="4" name="Text 1"/>
          <p:cNvSpPr/>
          <p:nvPr/>
        </p:nvSpPr>
        <p:spPr>
          <a:xfrm>
            <a:off x="663416" y="3953351"/>
            <a:ext cx="13303568" cy="606504"/>
          </a:xfrm>
          <a:prstGeom prst="rect">
            <a:avLst/>
          </a:prstGeom>
          <a:noFill/>
          <a:ln/>
        </p:spPr>
        <p:txBody>
          <a:bodyPr wrap="square" lIns="0" tIns="0" rIns="0" bIns="0" rtlCol="0" anchor="t"/>
          <a:lstStyle/>
          <a:p>
            <a:pPr algn="l" indent="0" marL="0">
              <a:lnSpc>
                <a:spcPts val="2350"/>
              </a:lnSpc>
              <a:buNone/>
            </a:pPr>
            <a:r>
              <a:rPr lang="en-US" sz="1450" dirty="0">
                <a:solidFill>
                  <a:srgbClr val="FFE5E5"/>
                </a:solidFill>
                <a:latin typeface="DM Sans" pitchFamily="34" charset="0"/>
                <a:ea typeface="DM Sans" pitchFamily="34" charset="-122"/>
                <a:cs typeface="DM Sans" pitchFamily="34" charset="-120"/>
              </a:rPr>
              <a:t>The workflow begins with user input of total available resources and process details including maximum resource requirements. Upon triggering deadlock detection, the system applies a safe sequence check to determine if deadlock exists.</a:t>
            </a:r>
            <a:endParaRPr lang="en-US" sz="1450" dirty="0"/>
          </a:p>
        </p:txBody>
      </p:sp>
      <p:sp>
        <p:nvSpPr>
          <p:cNvPr id="5" name="Text 2"/>
          <p:cNvSpPr/>
          <p:nvPr/>
        </p:nvSpPr>
        <p:spPr>
          <a:xfrm>
            <a:off x="663416" y="4773097"/>
            <a:ext cx="13303568" cy="606504"/>
          </a:xfrm>
          <a:prstGeom prst="rect">
            <a:avLst/>
          </a:prstGeom>
          <a:noFill/>
          <a:ln/>
        </p:spPr>
        <p:txBody>
          <a:bodyPr wrap="square" lIns="0" tIns="0" rIns="0" bIns="0" rtlCol="0" anchor="t"/>
          <a:lstStyle/>
          <a:p>
            <a:pPr algn="l" indent="0" marL="0">
              <a:lnSpc>
                <a:spcPts val="2350"/>
              </a:lnSpc>
              <a:buNone/>
            </a:pPr>
            <a:r>
              <a:rPr lang="en-US" sz="1450" dirty="0">
                <a:solidFill>
                  <a:srgbClr val="FFE5E5"/>
                </a:solidFill>
                <a:latin typeface="DM Sans" pitchFamily="34" charset="0"/>
                <a:ea typeface="DM Sans" pitchFamily="34" charset="-122"/>
                <a:cs typeface="DM Sans" pitchFamily="34" charset="-120"/>
              </a:rPr>
              <a:t>If a deadlock is detected, users can choose recovery options such as terminating a process or preempting resources. Otherwise, the system confirms a safe state and continues operation.</a:t>
            </a:r>
            <a:endParaRPr lang="en-US" sz="1450" dirty="0"/>
          </a:p>
        </p:txBody>
      </p:sp>
      <p:pic>
        <p:nvPicPr>
          <p:cNvPr id="6" name="Image 1" descr="preencoded.png">    </p:cNvPr>
          <p:cNvPicPr>
            <a:picLocks noChangeAspect="1"/>
          </p:cNvPicPr>
          <p:nvPr/>
        </p:nvPicPr>
        <p:blipFill>
          <a:blip r:embed="rId2"/>
          <a:stretch>
            <a:fillRect/>
          </a:stretch>
        </p:blipFill>
        <p:spPr>
          <a:xfrm>
            <a:off x="663416" y="5592842"/>
            <a:ext cx="3325892" cy="758309"/>
          </a:xfrm>
          <a:prstGeom prst="rect">
            <a:avLst/>
          </a:prstGeom>
        </p:spPr>
      </p:pic>
      <p:sp>
        <p:nvSpPr>
          <p:cNvPr id="7" name="Text 3"/>
          <p:cNvSpPr/>
          <p:nvPr/>
        </p:nvSpPr>
        <p:spPr>
          <a:xfrm>
            <a:off x="852964" y="6635472"/>
            <a:ext cx="2946797" cy="623411"/>
          </a:xfrm>
          <a:prstGeom prst="rect">
            <a:avLst/>
          </a:prstGeom>
          <a:noFill/>
          <a:ln/>
        </p:spPr>
        <p:txBody>
          <a:bodyPr wrap="square" lIns="0" tIns="0" rIns="0" bIns="0" rtlCol="0" anchor="t"/>
          <a:lstStyle/>
          <a:p>
            <a:pPr algn="l" indent="0" marL="0">
              <a:lnSpc>
                <a:spcPts val="2450"/>
              </a:lnSpc>
              <a:buNone/>
            </a:pPr>
            <a:r>
              <a:rPr lang="en-US" sz="1950" dirty="0">
                <a:solidFill>
                  <a:srgbClr val="FFE5E5"/>
                </a:solidFill>
                <a:latin typeface="Dela Gothic One" pitchFamily="34" charset="0"/>
                <a:ea typeface="Dela Gothic One" pitchFamily="34" charset="-122"/>
                <a:cs typeface="Dela Gothic One" pitchFamily="34" charset="-120"/>
              </a:rPr>
              <a:t>Input Resources &amp; Processes</a:t>
            </a:r>
            <a:endParaRPr lang="en-US" sz="1950" dirty="0"/>
          </a:p>
        </p:txBody>
      </p:sp>
      <p:pic>
        <p:nvPicPr>
          <p:cNvPr id="8" name="Image 2" descr="preencoded.png">    </p:cNvPr>
          <p:cNvPicPr>
            <a:picLocks noChangeAspect="1"/>
          </p:cNvPicPr>
          <p:nvPr/>
        </p:nvPicPr>
        <p:blipFill>
          <a:blip r:embed="rId3"/>
          <a:stretch>
            <a:fillRect/>
          </a:stretch>
        </p:blipFill>
        <p:spPr>
          <a:xfrm>
            <a:off x="3989308" y="5592842"/>
            <a:ext cx="3325892" cy="758309"/>
          </a:xfrm>
          <a:prstGeom prst="rect">
            <a:avLst/>
          </a:prstGeom>
        </p:spPr>
      </p:pic>
      <p:sp>
        <p:nvSpPr>
          <p:cNvPr id="9" name="Text 4"/>
          <p:cNvSpPr/>
          <p:nvPr/>
        </p:nvSpPr>
        <p:spPr>
          <a:xfrm>
            <a:off x="4178856" y="6635472"/>
            <a:ext cx="2905363" cy="311706"/>
          </a:xfrm>
          <a:prstGeom prst="rect">
            <a:avLst/>
          </a:prstGeom>
          <a:noFill/>
          <a:ln/>
        </p:spPr>
        <p:txBody>
          <a:bodyPr wrap="none" lIns="0" tIns="0" rIns="0" bIns="0" rtlCol="0" anchor="t"/>
          <a:lstStyle/>
          <a:p>
            <a:pPr algn="l" indent="0" marL="0">
              <a:lnSpc>
                <a:spcPts val="2450"/>
              </a:lnSpc>
              <a:buNone/>
            </a:pPr>
            <a:r>
              <a:rPr lang="en-US" sz="1950" dirty="0">
                <a:solidFill>
                  <a:srgbClr val="FFE5E5"/>
                </a:solidFill>
                <a:latin typeface="Dela Gothic One" pitchFamily="34" charset="0"/>
                <a:ea typeface="Dela Gothic One" pitchFamily="34" charset="-122"/>
                <a:cs typeface="Dela Gothic One" pitchFamily="34" charset="-120"/>
              </a:rPr>
              <a:t>Deadlock Detection</a:t>
            </a:r>
            <a:endParaRPr lang="en-US" sz="1950" dirty="0"/>
          </a:p>
        </p:txBody>
      </p:sp>
      <p:pic>
        <p:nvPicPr>
          <p:cNvPr id="10" name="Image 3" descr="preencoded.png">    </p:cNvPr>
          <p:cNvPicPr>
            <a:picLocks noChangeAspect="1"/>
          </p:cNvPicPr>
          <p:nvPr/>
        </p:nvPicPr>
        <p:blipFill>
          <a:blip r:embed="rId4"/>
          <a:stretch>
            <a:fillRect/>
          </a:stretch>
        </p:blipFill>
        <p:spPr>
          <a:xfrm>
            <a:off x="7315200" y="5592842"/>
            <a:ext cx="3325892" cy="758309"/>
          </a:xfrm>
          <a:prstGeom prst="rect">
            <a:avLst/>
          </a:prstGeom>
        </p:spPr>
      </p:pic>
      <p:sp>
        <p:nvSpPr>
          <p:cNvPr id="11" name="Text 5"/>
          <p:cNvSpPr/>
          <p:nvPr/>
        </p:nvSpPr>
        <p:spPr>
          <a:xfrm>
            <a:off x="7504748" y="6635472"/>
            <a:ext cx="2494478" cy="311706"/>
          </a:xfrm>
          <a:prstGeom prst="rect">
            <a:avLst/>
          </a:prstGeom>
          <a:noFill/>
          <a:ln/>
        </p:spPr>
        <p:txBody>
          <a:bodyPr wrap="none" lIns="0" tIns="0" rIns="0" bIns="0" rtlCol="0" anchor="t"/>
          <a:lstStyle/>
          <a:p>
            <a:pPr algn="l" indent="0" marL="0">
              <a:lnSpc>
                <a:spcPts val="2450"/>
              </a:lnSpc>
              <a:buNone/>
            </a:pPr>
            <a:r>
              <a:rPr lang="en-US" sz="1950" dirty="0">
                <a:solidFill>
                  <a:srgbClr val="FFE5E5"/>
                </a:solidFill>
                <a:latin typeface="Dela Gothic One" pitchFamily="34" charset="0"/>
                <a:ea typeface="Dela Gothic One" pitchFamily="34" charset="-122"/>
                <a:cs typeface="Dela Gothic One" pitchFamily="34" charset="-120"/>
              </a:rPr>
              <a:t>No Deadlock</a:t>
            </a:r>
            <a:endParaRPr lang="en-US" sz="1950" dirty="0"/>
          </a:p>
        </p:txBody>
      </p:sp>
      <p:sp>
        <p:nvSpPr>
          <p:cNvPr id="12" name="Text 6"/>
          <p:cNvSpPr/>
          <p:nvPr/>
        </p:nvSpPr>
        <p:spPr>
          <a:xfrm>
            <a:off x="7504748" y="7060883"/>
            <a:ext cx="2946797" cy="303252"/>
          </a:xfrm>
          <a:prstGeom prst="rect">
            <a:avLst/>
          </a:prstGeom>
          <a:noFill/>
          <a:ln/>
        </p:spPr>
        <p:txBody>
          <a:bodyPr wrap="none" lIns="0" tIns="0" rIns="0" bIns="0" rtlCol="0" anchor="t"/>
          <a:lstStyle/>
          <a:p>
            <a:pPr algn="l" indent="0" marL="0">
              <a:lnSpc>
                <a:spcPts val="2350"/>
              </a:lnSpc>
              <a:buNone/>
            </a:pPr>
            <a:r>
              <a:rPr lang="en-US" sz="1450" dirty="0">
                <a:solidFill>
                  <a:srgbClr val="FFE5E5"/>
                </a:solidFill>
                <a:latin typeface="DM Sans" pitchFamily="34" charset="0"/>
                <a:ea typeface="DM Sans" pitchFamily="34" charset="-122"/>
                <a:cs typeface="DM Sans" pitchFamily="34" charset="-120"/>
              </a:rPr>
              <a:t>Safe sequence exists</a:t>
            </a:r>
            <a:endParaRPr lang="en-US" sz="1450" dirty="0"/>
          </a:p>
        </p:txBody>
      </p:sp>
      <p:pic>
        <p:nvPicPr>
          <p:cNvPr id="13" name="Image 4" descr="preencoded.png">    </p:cNvPr>
          <p:cNvPicPr>
            <a:picLocks noChangeAspect="1"/>
          </p:cNvPicPr>
          <p:nvPr/>
        </p:nvPicPr>
        <p:blipFill>
          <a:blip r:embed="rId5"/>
          <a:stretch>
            <a:fillRect/>
          </a:stretch>
        </p:blipFill>
        <p:spPr>
          <a:xfrm>
            <a:off x="10641092" y="5592842"/>
            <a:ext cx="3325892" cy="758309"/>
          </a:xfrm>
          <a:prstGeom prst="rect">
            <a:avLst/>
          </a:prstGeom>
        </p:spPr>
      </p:pic>
      <p:sp>
        <p:nvSpPr>
          <p:cNvPr id="14" name="Text 7"/>
          <p:cNvSpPr/>
          <p:nvPr/>
        </p:nvSpPr>
        <p:spPr>
          <a:xfrm>
            <a:off x="10830639" y="6635472"/>
            <a:ext cx="2825591" cy="311706"/>
          </a:xfrm>
          <a:prstGeom prst="rect">
            <a:avLst/>
          </a:prstGeom>
          <a:noFill/>
          <a:ln/>
        </p:spPr>
        <p:txBody>
          <a:bodyPr wrap="none" lIns="0" tIns="0" rIns="0" bIns="0" rtlCol="0" anchor="t"/>
          <a:lstStyle/>
          <a:p>
            <a:pPr algn="l" indent="0" marL="0">
              <a:lnSpc>
                <a:spcPts val="2450"/>
              </a:lnSpc>
              <a:buNone/>
            </a:pPr>
            <a:r>
              <a:rPr lang="en-US" sz="1950" dirty="0">
                <a:solidFill>
                  <a:srgbClr val="FFE5E5"/>
                </a:solidFill>
                <a:latin typeface="Dela Gothic One" pitchFamily="34" charset="0"/>
                <a:ea typeface="Dela Gothic One" pitchFamily="34" charset="-122"/>
                <a:cs typeface="Dela Gothic One" pitchFamily="34" charset="-120"/>
              </a:rPr>
              <a:t>Deadlock Detected</a:t>
            </a:r>
            <a:endParaRPr lang="en-US" sz="1950" dirty="0"/>
          </a:p>
        </p:txBody>
      </p:sp>
      <p:sp>
        <p:nvSpPr>
          <p:cNvPr id="15" name="Text 8"/>
          <p:cNvSpPr/>
          <p:nvPr/>
        </p:nvSpPr>
        <p:spPr>
          <a:xfrm>
            <a:off x="10830639" y="7060883"/>
            <a:ext cx="2946797" cy="303252"/>
          </a:xfrm>
          <a:prstGeom prst="rect">
            <a:avLst/>
          </a:prstGeom>
          <a:noFill/>
          <a:ln/>
        </p:spPr>
        <p:txBody>
          <a:bodyPr wrap="none" lIns="0" tIns="0" rIns="0" bIns="0" rtlCol="0" anchor="t"/>
          <a:lstStyle/>
          <a:p>
            <a:pPr algn="l" indent="0" marL="0">
              <a:lnSpc>
                <a:spcPts val="2350"/>
              </a:lnSpc>
              <a:buNone/>
            </a:pPr>
            <a:r>
              <a:rPr lang="en-US" sz="1450" dirty="0">
                <a:solidFill>
                  <a:srgbClr val="FFE5E5"/>
                </a:solidFill>
                <a:latin typeface="DM Sans" pitchFamily="34" charset="0"/>
                <a:ea typeface="DM Sans" pitchFamily="34" charset="-122"/>
                <a:cs typeface="DM Sans" pitchFamily="34" charset="-120"/>
              </a:rPr>
              <a:t>Recovery options shown</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36970" y="591622"/>
            <a:ext cx="7642860" cy="1410891"/>
          </a:xfrm>
          <a:prstGeom prst="rect">
            <a:avLst/>
          </a:prstGeom>
          <a:noFill/>
          <a:ln/>
        </p:spPr>
        <p:txBody>
          <a:bodyPr wrap="square" lIns="0" tIns="0" rIns="0" bIns="0" rtlCol="0" anchor="t"/>
          <a:lstStyle/>
          <a:p>
            <a:pPr algn="l" indent="0" marL="0">
              <a:lnSpc>
                <a:spcPts val="5550"/>
              </a:lnSpc>
              <a:buNone/>
            </a:pPr>
            <a:r>
              <a:rPr lang="en-US" sz="4400" dirty="0">
                <a:solidFill>
                  <a:srgbClr val="FAEBEB"/>
                </a:solidFill>
                <a:latin typeface="Dela Gothic One" pitchFamily="34" charset="0"/>
                <a:ea typeface="Dela Gothic One" pitchFamily="34" charset="-122"/>
                <a:cs typeface="Dela Gothic One" pitchFamily="34" charset="-120"/>
              </a:rPr>
              <a:t>Deadlock Detection Algorithm</a:t>
            </a:r>
            <a:endParaRPr lang="en-US" sz="4400" dirty="0"/>
          </a:p>
        </p:txBody>
      </p:sp>
      <p:sp>
        <p:nvSpPr>
          <p:cNvPr id="4" name="Text 1"/>
          <p:cNvSpPr/>
          <p:nvPr/>
        </p:nvSpPr>
        <p:spPr>
          <a:xfrm>
            <a:off x="6236970" y="2324219"/>
            <a:ext cx="7642860" cy="1029057"/>
          </a:xfrm>
          <a:prstGeom prst="rect">
            <a:avLst/>
          </a:prstGeom>
          <a:noFill/>
          <a:ln/>
        </p:spPr>
        <p:txBody>
          <a:bodyPr wrap="square" lIns="0" tIns="0" rIns="0" bIns="0" rtlCol="0" anchor="t"/>
          <a:lstStyle/>
          <a:p>
            <a:pPr algn="l" indent="0" marL="0">
              <a:lnSpc>
                <a:spcPts val="2700"/>
              </a:lnSpc>
              <a:buNone/>
            </a:pPr>
            <a:r>
              <a:rPr lang="en-US" sz="1650" dirty="0">
                <a:solidFill>
                  <a:srgbClr val="FFE5E5"/>
                </a:solidFill>
                <a:latin typeface="DM Sans" pitchFamily="34" charset="0"/>
                <a:ea typeface="DM Sans" pitchFamily="34" charset="-122"/>
                <a:cs typeface="DM Sans" pitchFamily="34" charset="-120"/>
              </a:rPr>
              <a:t>The detection algorithm uses an iterative approach to allocate resources to processes if their remaining needs can be met by currently available resources. It tracks which processes can finish and builds a safe sequence.</a:t>
            </a:r>
            <a:endParaRPr lang="en-US" sz="1650" dirty="0"/>
          </a:p>
        </p:txBody>
      </p:sp>
      <p:sp>
        <p:nvSpPr>
          <p:cNvPr id="5" name="Text 2"/>
          <p:cNvSpPr/>
          <p:nvPr/>
        </p:nvSpPr>
        <p:spPr>
          <a:xfrm>
            <a:off x="6236970" y="3594497"/>
            <a:ext cx="7642860" cy="686038"/>
          </a:xfrm>
          <a:prstGeom prst="rect">
            <a:avLst/>
          </a:prstGeom>
          <a:noFill/>
          <a:ln/>
        </p:spPr>
        <p:txBody>
          <a:bodyPr wrap="square" lIns="0" tIns="0" rIns="0" bIns="0" rtlCol="0" anchor="t"/>
          <a:lstStyle/>
          <a:p>
            <a:pPr algn="l" indent="0" marL="0">
              <a:lnSpc>
                <a:spcPts val="2700"/>
              </a:lnSpc>
              <a:buNone/>
            </a:pPr>
            <a:r>
              <a:rPr lang="en-US" sz="1650" dirty="0">
                <a:solidFill>
                  <a:srgbClr val="FFE5E5"/>
                </a:solidFill>
                <a:latin typeface="DM Sans" pitchFamily="34" charset="0"/>
                <a:ea typeface="DM Sans" pitchFamily="34" charset="-122"/>
                <a:cs typeface="DM Sans" pitchFamily="34" charset="-120"/>
              </a:rPr>
              <a:t>If all processes can finish, no deadlock exists. Otherwise, the system identifies a deadlock and returns an empty safe sequence.</a:t>
            </a:r>
            <a:endParaRPr lang="en-US" sz="1650" dirty="0"/>
          </a:p>
        </p:txBody>
      </p:sp>
      <p:sp>
        <p:nvSpPr>
          <p:cNvPr id="6" name="Shape 3"/>
          <p:cNvSpPr/>
          <p:nvPr/>
        </p:nvSpPr>
        <p:spPr>
          <a:xfrm>
            <a:off x="6236970" y="4521756"/>
            <a:ext cx="160853" cy="824270"/>
          </a:xfrm>
          <a:prstGeom prst="roundRect">
            <a:avLst>
              <a:gd name="adj" fmla="val 56002"/>
            </a:avLst>
          </a:prstGeom>
          <a:solidFill>
            <a:srgbClr val="740B0B"/>
          </a:solidFill>
          <a:ln w="7620">
            <a:solidFill>
              <a:srgbClr val="8D2424"/>
            </a:solidFill>
            <a:prstDash val="solid"/>
          </a:ln>
        </p:spPr>
      </p:sp>
      <p:sp>
        <p:nvSpPr>
          <p:cNvPr id="7" name="Text 4"/>
          <p:cNvSpPr/>
          <p:nvPr/>
        </p:nvSpPr>
        <p:spPr>
          <a:xfrm>
            <a:off x="6719530" y="4521756"/>
            <a:ext cx="4204454" cy="352663"/>
          </a:xfrm>
          <a:prstGeom prst="rect">
            <a:avLst/>
          </a:prstGeom>
          <a:noFill/>
          <a:ln/>
        </p:spPr>
        <p:txBody>
          <a:bodyPr wrap="none" lIns="0" tIns="0" rIns="0" bIns="0" rtlCol="0" anchor="t"/>
          <a:lstStyle/>
          <a:p>
            <a:pPr algn="l" indent="0" marL="0">
              <a:lnSpc>
                <a:spcPts val="2750"/>
              </a:lnSpc>
              <a:buNone/>
            </a:pPr>
            <a:r>
              <a:rPr lang="en-US" sz="2200" dirty="0">
                <a:solidFill>
                  <a:srgbClr val="FFE5E5"/>
                </a:solidFill>
                <a:latin typeface="Dela Gothic One" pitchFamily="34" charset="0"/>
                <a:ea typeface="Dela Gothic One" pitchFamily="34" charset="-122"/>
                <a:cs typeface="Dela Gothic One" pitchFamily="34" charset="-120"/>
              </a:rPr>
              <a:t>Initialize Work and Finish</a:t>
            </a:r>
            <a:endParaRPr lang="en-US" sz="2200" dirty="0"/>
          </a:p>
        </p:txBody>
      </p:sp>
      <p:sp>
        <p:nvSpPr>
          <p:cNvPr id="8" name="Text 5"/>
          <p:cNvSpPr/>
          <p:nvPr/>
        </p:nvSpPr>
        <p:spPr>
          <a:xfrm>
            <a:off x="6719530" y="5003006"/>
            <a:ext cx="7160300" cy="343019"/>
          </a:xfrm>
          <a:prstGeom prst="rect">
            <a:avLst/>
          </a:prstGeom>
          <a:noFill/>
          <a:ln/>
        </p:spPr>
        <p:txBody>
          <a:bodyPr wrap="none" lIns="0" tIns="0" rIns="0" bIns="0" rtlCol="0" anchor="t"/>
          <a:lstStyle/>
          <a:p>
            <a:pPr algn="l" indent="0" marL="0">
              <a:lnSpc>
                <a:spcPts val="2700"/>
              </a:lnSpc>
              <a:buNone/>
            </a:pPr>
            <a:r>
              <a:rPr lang="en-US" sz="1650" dirty="0">
                <a:solidFill>
                  <a:srgbClr val="FFE5E5"/>
                </a:solidFill>
                <a:latin typeface="DM Sans" pitchFamily="34" charset="0"/>
                <a:ea typeface="DM Sans" pitchFamily="34" charset="-122"/>
                <a:cs typeface="DM Sans" pitchFamily="34" charset="-120"/>
              </a:rPr>
              <a:t>Set available resources and mark all processes unfinished.</a:t>
            </a:r>
            <a:endParaRPr lang="en-US" sz="1650" dirty="0"/>
          </a:p>
        </p:txBody>
      </p:sp>
      <p:sp>
        <p:nvSpPr>
          <p:cNvPr id="9" name="Shape 6"/>
          <p:cNvSpPr/>
          <p:nvPr/>
        </p:nvSpPr>
        <p:spPr>
          <a:xfrm>
            <a:off x="6558677" y="5560457"/>
            <a:ext cx="160853" cy="824270"/>
          </a:xfrm>
          <a:prstGeom prst="roundRect">
            <a:avLst>
              <a:gd name="adj" fmla="val 56002"/>
            </a:avLst>
          </a:prstGeom>
          <a:solidFill>
            <a:srgbClr val="740B0B"/>
          </a:solidFill>
          <a:ln w="7620">
            <a:solidFill>
              <a:srgbClr val="8D2424"/>
            </a:solidFill>
            <a:prstDash val="solid"/>
          </a:ln>
        </p:spPr>
      </p:sp>
      <p:sp>
        <p:nvSpPr>
          <p:cNvPr id="10" name="Text 7"/>
          <p:cNvSpPr/>
          <p:nvPr/>
        </p:nvSpPr>
        <p:spPr>
          <a:xfrm>
            <a:off x="7041237" y="5560457"/>
            <a:ext cx="3261479" cy="352663"/>
          </a:xfrm>
          <a:prstGeom prst="rect">
            <a:avLst/>
          </a:prstGeom>
          <a:noFill/>
          <a:ln/>
        </p:spPr>
        <p:txBody>
          <a:bodyPr wrap="none" lIns="0" tIns="0" rIns="0" bIns="0" rtlCol="0" anchor="t"/>
          <a:lstStyle/>
          <a:p>
            <a:pPr algn="l" indent="0" marL="0">
              <a:lnSpc>
                <a:spcPts val="2750"/>
              </a:lnSpc>
              <a:buNone/>
            </a:pPr>
            <a:r>
              <a:rPr lang="en-US" sz="2200" dirty="0">
                <a:solidFill>
                  <a:srgbClr val="FFE5E5"/>
                </a:solidFill>
                <a:latin typeface="Dela Gothic One" pitchFamily="34" charset="0"/>
                <a:ea typeface="Dela Gothic One" pitchFamily="34" charset="-122"/>
                <a:cs typeface="Dela Gothic One" pitchFamily="34" charset="-120"/>
              </a:rPr>
              <a:t>Allocate Resources</a:t>
            </a:r>
            <a:endParaRPr lang="en-US" sz="2200" dirty="0"/>
          </a:p>
        </p:txBody>
      </p:sp>
      <p:sp>
        <p:nvSpPr>
          <p:cNvPr id="11" name="Text 8"/>
          <p:cNvSpPr/>
          <p:nvPr/>
        </p:nvSpPr>
        <p:spPr>
          <a:xfrm>
            <a:off x="7041237" y="6041707"/>
            <a:ext cx="6838593" cy="343019"/>
          </a:xfrm>
          <a:prstGeom prst="rect">
            <a:avLst/>
          </a:prstGeom>
          <a:noFill/>
          <a:ln/>
        </p:spPr>
        <p:txBody>
          <a:bodyPr wrap="none" lIns="0" tIns="0" rIns="0" bIns="0" rtlCol="0" anchor="t"/>
          <a:lstStyle/>
          <a:p>
            <a:pPr algn="l" indent="0" marL="0">
              <a:lnSpc>
                <a:spcPts val="2700"/>
              </a:lnSpc>
              <a:buNone/>
            </a:pPr>
            <a:r>
              <a:rPr lang="en-US" sz="1650" dirty="0">
                <a:solidFill>
                  <a:srgbClr val="FFE5E5"/>
                </a:solidFill>
                <a:latin typeface="DM Sans" pitchFamily="34" charset="0"/>
                <a:ea typeface="DM Sans" pitchFamily="34" charset="-122"/>
                <a:cs typeface="DM Sans" pitchFamily="34" charset="-120"/>
              </a:rPr>
              <a:t>Find processes whose needs can be met and simulate completion.</a:t>
            </a:r>
            <a:endParaRPr lang="en-US" sz="1650" dirty="0"/>
          </a:p>
        </p:txBody>
      </p:sp>
      <p:sp>
        <p:nvSpPr>
          <p:cNvPr id="12" name="Shape 9"/>
          <p:cNvSpPr/>
          <p:nvPr/>
        </p:nvSpPr>
        <p:spPr>
          <a:xfrm>
            <a:off x="6880384" y="6599158"/>
            <a:ext cx="160853" cy="824270"/>
          </a:xfrm>
          <a:prstGeom prst="roundRect">
            <a:avLst>
              <a:gd name="adj" fmla="val 56002"/>
            </a:avLst>
          </a:prstGeom>
          <a:solidFill>
            <a:srgbClr val="740B0B"/>
          </a:solidFill>
          <a:ln w="7620">
            <a:solidFill>
              <a:srgbClr val="8D2424"/>
            </a:solidFill>
            <a:prstDash val="solid"/>
          </a:ln>
        </p:spPr>
      </p:sp>
      <p:sp>
        <p:nvSpPr>
          <p:cNvPr id="13" name="Text 10"/>
          <p:cNvSpPr/>
          <p:nvPr/>
        </p:nvSpPr>
        <p:spPr>
          <a:xfrm>
            <a:off x="7362944" y="6599158"/>
            <a:ext cx="3063240" cy="352663"/>
          </a:xfrm>
          <a:prstGeom prst="rect">
            <a:avLst/>
          </a:prstGeom>
          <a:noFill/>
          <a:ln/>
        </p:spPr>
        <p:txBody>
          <a:bodyPr wrap="none" lIns="0" tIns="0" rIns="0" bIns="0" rtlCol="0" anchor="t"/>
          <a:lstStyle/>
          <a:p>
            <a:pPr algn="l" indent="0" marL="0">
              <a:lnSpc>
                <a:spcPts val="2750"/>
              </a:lnSpc>
              <a:buNone/>
            </a:pPr>
            <a:r>
              <a:rPr lang="en-US" sz="2200" dirty="0">
                <a:solidFill>
                  <a:srgbClr val="FFE5E5"/>
                </a:solidFill>
                <a:latin typeface="Dela Gothic One" pitchFamily="34" charset="0"/>
                <a:ea typeface="Dela Gothic One" pitchFamily="34" charset="-122"/>
                <a:cs typeface="Dela Gothic One" pitchFamily="34" charset="-120"/>
              </a:rPr>
              <a:t>Check Completion</a:t>
            </a:r>
            <a:endParaRPr lang="en-US" sz="2200" dirty="0"/>
          </a:p>
        </p:txBody>
      </p:sp>
      <p:sp>
        <p:nvSpPr>
          <p:cNvPr id="14" name="Text 11"/>
          <p:cNvSpPr/>
          <p:nvPr/>
        </p:nvSpPr>
        <p:spPr>
          <a:xfrm>
            <a:off x="7362944" y="7080409"/>
            <a:ext cx="6516886" cy="343019"/>
          </a:xfrm>
          <a:prstGeom prst="rect">
            <a:avLst/>
          </a:prstGeom>
          <a:noFill/>
          <a:ln/>
        </p:spPr>
        <p:txBody>
          <a:bodyPr wrap="none" lIns="0" tIns="0" rIns="0" bIns="0" rtlCol="0" anchor="t"/>
          <a:lstStyle/>
          <a:p>
            <a:pPr algn="l" indent="0" marL="0">
              <a:lnSpc>
                <a:spcPts val="2700"/>
              </a:lnSpc>
              <a:buNone/>
            </a:pPr>
            <a:r>
              <a:rPr lang="en-US" sz="1650" dirty="0">
                <a:solidFill>
                  <a:srgbClr val="FFE5E5"/>
                </a:solidFill>
                <a:latin typeface="DM Sans" pitchFamily="34" charset="0"/>
                <a:ea typeface="DM Sans" pitchFamily="34" charset="-122"/>
                <a:cs typeface="DM Sans" pitchFamily="34" charset="-120"/>
              </a:rPr>
              <a:t>If all processes finish, system is safe; else deadlock detected.</a:t>
            </a:r>
            <a:endParaRPr lang="en-US" sz="1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58309" y="1939171"/>
            <a:ext cx="10252234" cy="712708"/>
          </a:xfrm>
          <a:prstGeom prst="rect">
            <a:avLst/>
          </a:prstGeom>
          <a:noFill/>
          <a:ln/>
        </p:spPr>
        <p:txBody>
          <a:bodyPr wrap="none" lIns="0" tIns="0" rIns="0" bIns="0" rtlCol="0" anchor="t"/>
          <a:lstStyle/>
          <a:p>
            <a:pPr algn="l"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Deadlock Recovery Strategies</a:t>
            </a:r>
            <a:endParaRPr lang="en-US" sz="4450" dirty="0"/>
          </a:p>
        </p:txBody>
      </p:sp>
      <p:sp>
        <p:nvSpPr>
          <p:cNvPr id="3" name="Text 1"/>
          <p:cNvSpPr/>
          <p:nvPr/>
        </p:nvSpPr>
        <p:spPr>
          <a:xfrm>
            <a:off x="758309" y="3085147"/>
            <a:ext cx="13113782" cy="69342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When deadlock occurs, the system offers two recovery strategies: process termination and resource preemption. Termination removes a process to free its resources, while preemption selectively reclaims resources from a process.</a:t>
            </a:r>
            <a:endParaRPr lang="en-US" sz="1700" dirty="0"/>
          </a:p>
        </p:txBody>
      </p:sp>
      <p:sp>
        <p:nvSpPr>
          <p:cNvPr id="4" name="Text 2"/>
          <p:cNvSpPr/>
          <p:nvPr/>
        </p:nvSpPr>
        <p:spPr>
          <a:xfrm>
            <a:off x="758309" y="4022288"/>
            <a:ext cx="13113782" cy="346710"/>
          </a:xfrm>
          <a:prstGeom prst="rect">
            <a:avLst/>
          </a:prstGeom>
          <a:noFill/>
          <a:ln/>
        </p:spPr>
        <p:txBody>
          <a:bodyPr wrap="non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These options help restore the system to a safe state, allowing other processes to continue execution and preventing system halt.</a:t>
            </a:r>
            <a:endParaRPr lang="en-US" sz="1700" dirty="0"/>
          </a:p>
        </p:txBody>
      </p:sp>
      <p:sp>
        <p:nvSpPr>
          <p:cNvPr id="5" name="Text 3"/>
          <p:cNvSpPr/>
          <p:nvPr/>
        </p:nvSpPr>
        <p:spPr>
          <a:xfrm>
            <a:off x="758309" y="4829294"/>
            <a:ext cx="3559254" cy="356235"/>
          </a:xfrm>
          <a:prstGeom prst="rect">
            <a:avLst/>
          </a:prstGeom>
          <a:noFill/>
          <a:ln/>
        </p:spPr>
        <p:txBody>
          <a:bodyPr wrap="none" lIns="0" tIns="0" rIns="0" bIns="0" rtlCol="0" anchor="t"/>
          <a:lstStyle/>
          <a:p>
            <a:pPr algn="l" indent="0" marL="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Process Termination</a:t>
            </a:r>
            <a:endParaRPr lang="en-US" sz="2200" dirty="0"/>
          </a:p>
        </p:txBody>
      </p:sp>
      <p:sp>
        <p:nvSpPr>
          <p:cNvPr id="6" name="Text 4"/>
          <p:cNvSpPr/>
          <p:nvPr/>
        </p:nvSpPr>
        <p:spPr>
          <a:xfrm>
            <a:off x="758309" y="5402104"/>
            <a:ext cx="6292572" cy="69342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Remove a process to break the deadlock cycle and free resources.</a:t>
            </a:r>
            <a:endParaRPr lang="en-US" sz="1700" dirty="0"/>
          </a:p>
        </p:txBody>
      </p:sp>
      <p:sp>
        <p:nvSpPr>
          <p:cNvPr id="7" name="Text 5"/>
          <p:cNvSpPr/>
          <p:nvPr/>
        </p:nvSpPr>
        <p:spPr>
          <a:xfrm>
            <a:off x="7587139" y="4829294"/>
            <a:ext cx="3673316" cy="356235"/>
          </a:xfrm>
          <a:prstGeom prst="rect">
            <a:avLst/>
          </a:prstGeom>
          <a:noFill/>
          <a:ln/>
        </p:spPr>
        <p:txBody>
          <a:bodyPr wrap="none" lIns="0" tIns="0" rIns="0" bIns="0" rtlCol="0" anchor="t"/>
          <a:lstStyle/>
          <a:p>
            <a:pPr algn="l" indent="0" marL="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Resource Preemption</a:t>
            </a:r>
            <a:endParaRPr lang="en-US" sz="2200" dirty="0"/>
          </a:p>
        </p:txBody>
      </p:sp>
      <p:sp>
        <p:nvSpPr>
          <p:cNvPr id="8" name="Text 6"/>
          <p:cNvSpPr/>
          <p:nvPr/>
        </p:nvSpPr>
        <p:spPr>
          <a:xfrm>
            <a:off x="7587139" y="5402104"/>
            <a:ext cx="6292572" cy="69342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Reclaim resources from a process to resolve deadlock without termination.</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052995"/>
          </a:xfrm>
          <a:prstGeom prst="rect">
            <a:avLst/>
          </a:prstGeom>
        </p:spPr>
      </p:pic>
      <p:sp>
        <p:nvSpPr>
          <p:cNvPr id="3" name="Text 0"/>
          <p:cNvSpPr/>
          <p:nvPr/>
        </p:nvSpPr>
        <p:spPr>
          <a:xfrm>
            <a:off x="574834" y="2504599"/>
            <a:ext cx="11795165" cy="540187"/>
          </a:xfrm>
          <a:prstGeom prst="rect">
            <a:avLst/>
          </a:prstGeom>
          <a:noFill/>
          <a:ln/>
        </p:spPr>
        <p:txBody>
          <a:bodyPr wrap="none" lIns="0" tIns="0" rIns="0" bIns="0" rtlCol="0" anchor="t"/>
          <a:lstStyle/>
          <a:p>
            <a:pPr algn="l" indent="0" marL="0">
              <a:lnSpc>
                <a:spcPts val="4250"/>
              </a:lnSpc>
              <a:buNone/>
            </a:pPr>
            <a:r>
              <a:rPr lang="en-US" sz="3400" dirty="0">
                <a:solidFill>
                  <a:srgbClr val="FAEBEB"/>
                </a:solidFill>
                <a:latin typeface="Dela Gothic One" pitchFamily="34" charset="0"/>
                <a:ea typeface="Dela Gothic One" pitchFamily="34" charset="-122"/>
                <a:cs typeface="Dela Gothic One" pitchFamily="34" charset="-120"/>
              </a:rPr>
              <a:t>Flowchart of Deadlock Detection and Recovery</a:t>
            </a:r>
            <a:endParaRPr lang="en-US" sz="3400" dirty="0"/>
          </a:p>
        </p:txBody>
      </p:sp>
      <p:sp>
        <p:nvSpPr>
          <p:cNvPr id="4" name="Text 1"/>
          <p:cNvSpPr/>
          <p:nvPr/>
        </p:nvSpPr>
        <p:spPr>
          <a:xfrm>
            <a:off x="574834" y="3291126"/>
            <a:ext cx="13480733" cy="525304"/>
          </a:xfrm>
          <a:prstGeom prst="rect">
            <a:avLst/>
          </a:prstGeom>
          <a:noFill/>
          <a:ln/>
        </p:spPr>
        <p:txBody>
          <a:bodyPr wrap="square" lIns="0" tIns="0" rIns="0" bIns="0" rtlCol="0" anchor="t"/>
          <a:lstStyle/>
          <a:p>
            <a:pPr algn="l" indent="0" marL="0">
              <a:lnSpc>
                <a:spcPts val="2050"/>
              </a:lnSpc>
              <a:buNone/>
            </a:pPr>
            <a:r>
              <a:rPr lang="en-US" sz="1250" dirty="0">
                <a:solidFill>
                  <a:srgbClr val="FFE5E5"/>
                </a:solidFill>
                <a:latin typeface="DM Sans" pitchFamily="34" charset="0"/>
                <a:ea typeface="DM Sans" pitchFamily="34" charset="-122"/>
                <a:cs typeface="DM Sans" pitchFamily="34" charset="-120"/>
              </a:rPr>
              <a:t>This flowchart illustrates the step-by-step process from user input to deadlock detection and recovery. It shows decision points for safe state checks and the options available when a deadlock is detected.</a:t>
            </a:r>
            <a:endParaRPr lang="en-US" sz="1250" dirty="0"/>
          </a:p>
        </p:txBody>
      </p:sp>
      <p:sp>
        <p:nvSpPr>
          <p:cNvPr id="5" name="Text 2"/>
          <p:cNvSpPr/>
          <p:nvPr/>
        </p:nvSpPr>
        <p:spPr>
          <a:xfrm>
            <a:off x="574834" y="4001095"/>
            <a:ext cx="13480733" cy="262652"/>
          </a:xfrm>
          <a:prstGeom prst="rect">
            <a:avLst/>
          </a:prstGeom>
          <a:noFill/>
          <a:ln/>
        </p:spPr>
        <p:txBody>
          <a:bodyPr wrap="none" lIns="0" tIns="0" rIns="0" bIns="0" rtlCol="0" anchor="t"/>
          <a:lstStyle/>
          <a:p>
            <a:pPr algn="l" indent="0" marL="0">
              <a:lnSpc>
                <a:spcPts val="2050"/>
              </a:lnSpc>
              <a:buNone/>
            </a:pPr>
            <a:r>
              <a:rPr lang="en-US" sz="1250" dirty="0">
                <a:solidFill>
                  <a:srgbClr val="FFE5E5"/>
                </a:solidFill>
                <a:latin typeface="DM Sans" pitchFamily="34" charset="0"/>
                <a:ea typeface="DM Sans" pitchFamily="34" charset="-122"/>
                <a:cs typeface="DM Sans" pitchFamily="34" charset="-120"/>
              </a:rPr>
              <a:t>The flowchart helps visualize the system's logic and user interaction flow, enhancing understanding of deadlock management.</a:t>
            </a:r>
            <a:endParaRPr lang="en-US" sz="1250" dirty="0"/>
          </a:p>
        </p:txBody>
      </p:sp>
      <p:sp>
        <p:nvSpPr>
          <p:cNvPr id="6" name="Shape 3"/>
          <p:cNvSpPr/>
          <p:nvPr/>
        </p:nvSpPr>
        <p:spPr>
          <a:xfrm>
            <a:off x="574834" y="4448413"/>
            <a:ext cx="13480733" cy="3338989"/>
          </a:xfrm>
          <a:prstGeom prst="roundRect">
            <a:avLst>
              <a:gd name="adj" fmla="val 2066"/>
            </a:avLst>
          </a:prstGeom>
          <a:noFill/>
          <a:ln w="7620">
            <a:solidFill>
              <a:srgbClr val="FFFFFF">
                <a:alpha val="24000"/>
              </a:srgbClr>
            </a:solidFill>
            <a:prstDash val="solid"/>
          </a:ln>
        </p:spPr>
      </p:sp>
      <p:sp>
        <p:nvSpPr>
          <p:cNvPr id="7" name="Shape 4"/>
          <p:cNvSpPr/>
          <p:nvPr/>
        </p:nvSpPr>
        <p:spPr>
          <a:xfrm>
            <a:off x="582454" y="4456033"/>
            <a:ext cx="13465493" cy="474821"/>
          </a:xfrm>
          <a:prstGeom prst="rect">
            <a:avLst/>
          </a:prstGeom>
          <a:solidFill>
            <a:srgbClr val="FFFFFF">
              <a:alpha val="4000"/>
            </a:srgbClr>
          </a:solidFill>
          <a:ln/>
        </p:spPr>
      </p:sp>
      <p:sp>
        <p:nvSpPr>
          <p:cNvPr id="8" name="Text 5"/>
          <p:cNvSpPr/>
          <p:nvPr/>
        </p:nvSpPr>
        <p:spPr>
          <a:xfrm>
            <a:off x="746641" y="4562118"/>
            <a:ext cx="6400562" cy="262652"/>
          </a:xfrm>
          <a:prstGeom prst="rect">
            <a:avLst/>
          </a:prstGeom>
          <a:noFill/>
          <a:ln/>
        </p:spPr>
        <p:txBody>
          <a:bodyPr wrap="none" lIns="0" tIns="0" rIns="0" bIns="0" rtlCol="0" anchor="t"/>
          <a:lstStyle/>
          <a:p>
            <a:pPr algn="l" indent="0" marL="0">
              <a:lnSpc>
                <a:spcPts val="2050"/>
              </a:lnSpc>
              <a:buNone/>
            </a:pPr>
            <a:r>
              <a:rPr lang="en-US" sz="1250" dirty="0">
                <a:solidFill>
                  <a:srgbClr val="FFE5E5"/>
                </a:solidFill>
                <a:latin typeface="DM Sans" pitchFamily="34" charset="0"/>
                <a:ea typeface="DM Sans" pitchFamily="34" charset="-122"/>
                <a:cs typeface="DM Sans" pitchFamily="34" charset="-120"/>
              </a:rPr>
              <a:t>Step</a:t>
            </a:r>
            <a:endParaRPr lang="en-US" sz="1250" dirty="0"/>
          </a:p>
        </p:txBody>
      </p:sp>
      <p:sp>
        <p:nvSpPr>
          <p:cNvPr id="9" name="Text 6"/>
          <p:cNvSpPr/>
          <p:nvPr/>
        </p:nvSpPr>
        <p:spPr>
          <a:xfrm>
            <a:off x="7483197" y="4562118"/>
            <a:ext cx="6400562" cy="262652"/>
          </a:xfrm>
          <a:prstGeom prst="rect">
            <a:avLst/>
          </a:prstGeom>
          <a:noFill/>
          <a:ln/>
        </p:spPr>
        <p:txBody>
          <a:bodyPr wrap="none" lIns="0" tIns="0" rIns="0" bIns="0" rtlCol="0" anchor="t"/>
          <a:lstStyle/>
          <a:p>
            <a:pPr algn="l" indent="0" marL="0">
              <a:lnSpc>
                <a:spcPts val="2050"/>
              </a:lnSpc>
              <a:buNone/>
            </a:pPr>
            <a:r>
              <a:rPr lang="en-US" sz="1250" dirty="0">
                <a:solidFill>
                  <a:srgbClr val="FFE5E5"/>
                </a:solidFill>
                <a:latin typeface="DM Sans" pitchFamily="34" charset="0"/>
                <a:ea typeface="DM Sans" pitchFamily="34" charset="-122"/>
                <a:cs typeface="DM Sans" pitchFamily="34" charset="-120"/>
              </a:rPr>
              <a:t>Description</a:t>
            </a:r>
            <a:endParaRPr lang="en-US" sz="1250" dirty="0"/>
          </a:p>
        </p:txBody>
      </p:sp>
      <p:sp>
        <p:nvSpPr>
          <p:cNvPr id="10" name="Shape 7"/>
          <p:cNvSpPr/>
          <p:nvPr/>
        </p:nvSpPr>
        <p:spPr>
          <a:xfrm>
            <a:off x="582454" y="4930854"/>
            <a:ext cx="13465493" cy="474821"/>
          </a:xfrm>
          <a:prstGeom prst="rect">
            <a:avLst/>
          </a:prstGeom>
          <a:solidFill>
            <a:srgbClr val="000000">
              <a:alpha val="4000"/>
            </a:srgbClr>
          </a:solidFill>
          <a:ln/>
        </p:spPr>
      </p:sp>
      <p:sp>
        <p:nvSpPr>
          <p:cNvPr id="11" name="Text 8"/>
          <p:cNvSpPr/>
          <p:nvPr/>
        </p:nvSpPr>
        <p:spPr>
          <a:xfrm>
            <a:off x="746641" y="5036939"/>
            <a:ext cx="6400562" cy="262652"/>
          </a:xfrm>
          <a:prstGeom prst="rect">
            <a:avLst/>
          </a:prstGeom>
          <a:noFill/>
          <a:ln/>
        </p:spPr>
        <p:txBody>
          <a:bodyPr wrap="none" lIns="0" tIns="0" rIns="0" bIns="0" rtlCol="0" anchor="t"/>
          <a:lstStyle/>
          <a:p>
            <a:pPr algn="l" indent="0" marL="0">
              <a:lnSpc>
                <a:spcPts val="2050"/>
              </a:lnSpc>
              <a:buNone/>
            </a:pPr>
            <a:r>
              <a:rPr lang="en-US" sz="1250" dirty="0">
                <a:solidFill>
                  <a:srgbClr val="FFE5E5"/>
                </a:solidFill>
                <a:latin typeface="DM Sans" pitchFamily="34" charset="0"/>
                <a:ea typeface="DM Sans" pitchFamily="34" charset="-122"/>
                <a:cs typeface="DM Sans" pitchFamily="34" charset="-120"/>
              </a:rPr>
              <a:t>1</a:t>
            </a:r>
            <a:endParaRPr lang="en-US" sz="1250" dirty="0"/>
          </a:p>
        </p:txBody>
      </p:sp>
      <p:sp>
        <p:nvSpPr>
          <p:cNvPr id="12" name="Text 9"/>
          <p:cNvSpPr/>
          <p:nvPr/>
        </p:nvSpPr>
        <p:spPr>
          <a:xfrm>
            <a:off x="7483197" y="5036939"/>
            <a:ext cx="6400562" cy="262652"/>
          </a:xfrm>
          <a:prstGeom prst="rect">
            <a:avLst/>
          </a:prstGeom>
          <a:noFill/>
          <a:ln/>
        </p:spPr>
        <p:txBody>
          <a:bodyPr wrap="none" lIns="0" tIns="0" rIns="0" bIns="0" rtlCol="0" anchor="t"/>
          <a:lstStyle/>
          <a:p>
            <a:pPr algn="l" indent="0" marL="0">
              <a:lnSpc>
                <a:spcPts val="2050"/>
              </a:lnSpc>
              <a:buNone/>
            </a:pPr>
            <a:r>
              <a:rPr lang="en-US" sz="1250" dirty="0">
                <a:solidFill>
                  <a:srgbClr val="FFE5E5"/>
                </a:solidFill>
                <a:latin typeface="DM Sans" pitchFamily="34" charset="0"/>
                <a:ea typeface="DM Sans" pitchFamily="34" charset="-122"/>
                <a:cs typeface="DM Sans" pitchFamily="34" charset="-120"/>
              </a:rPr>
              <a:t>User inputs resources and processes</a:t>
            </a:r>
            <a:endParaRPr lang="en-US" sz="1250" dirty="0"/>
          </a:p>
        </p:txBody>
      </p:sp>
      <p:sp>
        <p:nvSpPr>
          <p:cNvPr id="13" name="Shape 10"/>
          <p:cNvSpPr/>
          <p:nvPr/>
        </p:nvSpPr>
        <p:spPr>
          <a:xfrm>
            <a:off x="582454" y="5405676"/>
            <a:ext cx="13465493" cy="474821"/>
          </a:xfrm>
          <a:prstGeom prst="rect">
            <a:avLst/>
          </a:prstGeom>
          <a:solidFill>
            <a:srgbClr val="FFFFFF">
              <a:alpha val="4000"/>
            </a:srgbClr>
          </a:solidFill>
          <a:ln/>
        </p:spPr>
      </p:sp>
      <p:sp>
        <p:nvSpPr>
          <p:cNvPr id="14" name="Text 11"/>
          <p:cNvSpPr/>
          <p:nvPr/>
        </p:nvSpPr>
        <p:spPr>
          <a:xfrm>
            <a:off x="746641" y="5511760"/>
            <a:ext cx="6400562" cy="262652"/>
          </a:xfrm>
          <a:prstGeom prst="rect">
            <a:avLst/>
          </a:prstGeom>
          <a:noFill/>
          <a:ln/>
        </p:spPr>
        <p:txBody>
          <a:bodyPr wrap="none" lIns="0" tIns="0" rIns="0" bIns="0" rtlCol="0" anchor="t"/>
          <a:lstStyle/>
          <a:p>
            <a:pPr algn="l" indent="0" marL="0">
              <a:lnSpc>
                <a:spcPts val="2050"/>
              </a:lnSpc>
              <a:buNone/>
            </a:pPr>
            <a:r>
              <a:rPr lang="en-US" sz="1250" dirty="0">
                <a:solidFill>
                  <a:srgbClr val="FFE5E5"/>
                </a:solidFill>
                <a:latin typeface="DM Sans" pitchFamily="34" charset="0"/>
                <a:ea typeface="DM Sans" pitchFamily="34" charset="-122"/>
                <a:cs typeface="DM Sans" pitchFamily="34" charset="-120"/>
              </a:rPr>
              <a:t>2</a:t>
            </a:r>
            <a:endParaRPr lang="en-US" sz="1250" dirty="0"/>
          </a:p>
        </p:txBody>
      </p:sp>
      <p:sp>
        <p:nvSpPr>
          <p:cNvPr id="15" name="Text 12"/>
          <p:cNvSpPr/>
          <p:nvPr/>
        </p:nvSpPr>
        <p:spPr>
          <a:xfrm>
            <a:off x="7483197" y="5511760"/>
            <a:ext cx="6400562" cy="262652"/>
          </a:xfrm>
          <a:prstGeom prst="rect">
            <a:avLst/>
          </a:prstGeom>
          <a:noFill/>
          <a:ln/>
        </p:spPr>
        <p:txBody>
          <a:bodyPr wrap="none" lIns="0" tIns="0" rIns="0" bIns="0" rtlCol="0" anchor="t"/>
          <a:lstStyle/>
          <a:p>
            <a:pPr algn="l" indent="0" marL="0">
              <a:lnSpc>
                <a:spcPts val="2050"/>
              </a:lnSpc>
              <a:buNone/>
            </a:pPr>
            <a:r>
              <a:rPr lang="en-US" sz="1250" dirty="0">
                <a:solidFill>
                  <a:srgbClr val="FFE5E5"/>
                </a:solidFill>
                <a:latin typeface="DM Sans" pitchFamily="34" charset="0"/>
                <a:ea typeface="DM Sans" pitchFamily="34" charset="-122"/>
                <a:cs typeface="DM Sans" pitchFamily="34" charset="-120"/>
              </a:rPr>
              <a:t>System performs deadlock detection</a:t>
            </a:r>
            <a:endParaRPr lang="en-US" sz="1250" dirty="0"/>
          </a:p>
        </p:txBody>
      </p:sp>
      <p:sp>
        <p:nvSpPr>
          <p:cNvPr id="16" name="Shape 13"/>
          <p:cNvSpPr/>
          <p:nvPr/>
        </p:nvSpPr>
        <p:spPr>
          <a:xfrm>
            <a:off x="582454" y="5880497"/>
            <a:ext cx="13465493" cy="474821"/>
          </a:xfrm>
          <a:prstGeom prst="rect">
            <a:avLst/>
          </a:prstGeom>
          <a:solidFill>
            <a:srgbClr val="000000">
              <a:alpha val="4000"/>
            </a:srgbClr>
          </a:solidFill>
          <a:ln/>
        </p:spPr>
      </p:sp>
      <p:sp>
        <p:nvSpPr>
          <p:cNvPr id="17" name="Text 14"/>
          <p:cNvSpPr/>
          <p:nvPr/>
        </p:nvSpPr>
        <p:spPr>
          <a:xfrm>
            <a:off x="746641" y="5986582"/>
            <a:ext cx="6400562" cy="262652"/>
          </a:xfrm>
          <a:prstGeom prst="rect">
            <a:avLst/>
          </a:prstGeom>
          <a:noFill/>
          <a:ln/>
        </p:spPr>
        <p:txBody>
          <a:bodyPr wrap="none" lIns="0" tIns="0" rIns="0" bIns="0" rtlCol="0" anchor="t"/>
          <a:lstStyle/>
          <a:p>
            <a:pPr algn="l" indent="0" marL="0">
              <a:lnSpc>
                <a:spcPts val="2050"/>
              </a:lnSpc>
              <a:buNone/>
            </a:pPr>
            <a:r>
              <a:rPr lang="en-US" sz="1250" dirty="0">
                <a:solidFill>
                  <a:srgbClr val="FFE5E5"/>
                </a:solidFill>
                <a:latin typeface="DM Sans" pitchFamily="34" charset="0"/>
                <a:ea typeface="DM Sans" pitchFamily="34" charset="-122"/>
                <a:cs typeface="DM Sans" pitchFamily="34" charset="-120"/>
              </a:rPr>
              <a:t>3</a:t>
            </a:r>
            <a:endParaRPr lang="en-US" sz="1250" dirty="0"/>
          </a:p>
        </p:txBody>
      </p:sp>
      <p:sp>
        <p:nvSpPr>
          <p:cNvPr id="18" name="Text 15"/>
          <p:cNvSpPr/>
          <p:nvPr/>
        </p:nvSpPr>
        <p:spPr>
          <a:xfrm>
            <a:off x="7483197" y="5986582"/>
            <a:ext cx="6400562" cy="262652"/>
          </a:xfrm>
          <a:prstGeom prst="rect">
            <a:avLst/>
          </a:prstGeom>
          <a:noFill/>
          <a:ln/>
        </p:spPr>
        <p:txBody>
          <a:bodyPr wrap="none" lIns="0" tIns="0" rIns="0" bIns="0" rtlCol="0" anchor="t"/>
          <a:lstStyle/>
          <a:p>
            <a:pPr algn="l" indent="0" marL="0">
              <a:lnSpc>
                <a:spcPts val="2050"/>
              </a:lnSpc>
              <a:buNone/>
            </a:pPr>
            <a:r>
              <a:rPr lang="en-US" sz="1250" dirty="0">
                <a:solidFill>
                  <a:srgbClr val="FFE5E5"/>
                </a:solidFill>
                <a:latin typeface="DM Sans" pitchFamily="34" charset="0"/>
                <a:ea typeface="DM Sans" pitchFamily="34" charset="-122"/>
                <a:cs typeface="DM Sans" pitchFamily="34" charset="-120"/>
              </a:rPr>
              <a:t>No deadlock: system continues</a:t>
            </a:r>
            <a:endParaRPr lang="en-US" sz="1250" dirty="0"/>
          </a:p>
        </p:txBody>
      </p:sp>
      <p:sp>
        <p:nvSpPr>
          <p:cNvPr id="19" name="Shape 16"/>
          <p:cNvSpPr/>
          <p:nvPr/>
        </p:nvSpPr>
        <p:spPr>
          <a:xfrm>
            <a:off x="582454" y="6355318"/>
            <a:ext cx="13465493" cy="474821"/>
          </a:xfrm>
          <a:prstGeom prst="rect">
            <a:avLst/>
          </a:prstGeom>
          <a:solidFill>
            <a:srgbClr val="FFFFFF">
              <a:alpha val="4000"/>
            </a:srgbClr>
          </a:solidFill>
          <a:ln/>
        </p:spPr>
      </p:sp>
      <p:sp>
        <p:nvSpPr>
          <p:cNvPr id="20" name="Text 17"/>
          <p:cNvSpPr/>
          <p:nvPr/>
        </p:nvSpPr>
        <p:spPr>
          <a:xfrm>
            <a:off x="746641" y="6461403"/>
            <a:ext cx="6400562" cy="262652"/>
          </a:xfrm>
          <a:prstGeom prst="rect">
            <a:avLst/>
          </a:prstGeom>
          <a:noFill/>
          <a:ln/>
        </p:spPr>
        <p:txBody>
          <a:bodyPr wrap="none" lIns="0" tIns="0" rIns="0" bIns="0" rtlCol="0" anchor="t"/>
          <a:lstStyle/>
          <a:p>
            <a:pPr algn="l" indent="0" marL="0">
              <a:lnSpc>
                <a:spcPts val="2050"/>
              </a:lnSpc>
              <a:buNone/>
            </a:pPr>
            <a:r>
              <a:rPr lang="en-US" sz="1250" dirty="0">
                <a:solidFill>
                  <a:srgbClr val="FFE5E5"/>
                </a:solidFill>
                <a:latin typeface="DM Sans" pitchFamily="34" charset="0"/>
                <a:ea typeface="DM Sans" pitchFamily="34" charset="-122"/>
                <a:cs typeface="DM Sans" pitchFamily="34" charset="-120"/>
              </a:rPr>
              <a:t>4</a:t>
            </a:r>
            <a:endParaRPr lang="en-US" sz="1250" dirty="0"/>
          </a:p>
        </p:txBody>
      </p:sp>
      <p:sp>
        <p:nvSpPr>
          <p:cNvPr id="21" name="Text 18"/>
          <p:cNvSpPr/>
          <p:nvPr/>
        </p:nvSpPr>
        <p:spPr>
          <a:xfrm>
            <a:off x="7483197" y="6461403"/>
            <a:ext cx="6400562" cy="262652"/>
          </a:xfrm>
          <a:prstGeom prst="rect">
            <a:avLst/>
          </a:prstGeom>
          <a:noFill/>
          <a:ln/>
        </p:spPr>
        <p:txBody>
          <a:bodyPr wrap="none" lIns="0" tIns="0" rIns="0" bIns="0" rtlCol="0" anchor="t"/>
          <a:lstStyle/>
          <a:p>
            <a:pPr algn="l" indent="0" marL="0">
              <a:lnSpc>
                <a:spcPts val="2050"/>
              </a:lnSpc>
              <a:buNone/>
            </a:pPr>
            <a:r>
              <a:rPr lang="en-US" sz="1250" dirty="0">
                <a:solidFill>
                  <a:srgbClr val="FFE5E5"/>
                </a:solidFill>
                <a:latin typeface="DM Sans" pitchFamily="34" charset="0"/>
                <a:ea typeface="DM Sans" pitchFamily="34" charset="-122"/>
                <a:cs typeface="DM Sans" pitchFamily="34" charset="-120"/>
              </a:rPr>
              <a:t>Deadlock detected: recovery options shown</a:t>
            </a:r>
            <a:endParaRPr lang="en-US" sz="1250" dirty="0"/>
          </a:p>
        </p:txBody>
      </p:sp>
      <p:sp>
        <p:nvSpPr>
          <p:cNvPr id="22" name="Shape 19"/>
          <p:cNvSpPr/>
          <p:nvPr/>
        </p:nvSpPr>
        <p:spPr>
          <a:xfrm>
            <a:off x="582454" y="6830139"/>
            <a:ext cx="13465493" cy="474821"/>
          </a:xfrm>
          <a:prstGeom prst="rect">
            <a:avLst/>
          </a:prstGeom>
          <a:solidFill>
            <a:srgbClr val="000000">
              <a:alpha val="4000"/>
            </a:srgbClr>
          </a:solidFill>
          <a:ln/>
        </p:spPr>
      </p:sp>
      <p:sp>
        <p:nvSpPr>
          <p:cNvPr id="23" name="Text 20"/>
          <p:cNvSpPr/>
          <p:nvPr/>
        </p:nvSpPr>
        <p:spPr>
          <a:xfrm>
            <a:off x="746641" y="6936224"/>
            <a:ext cx="6400562" cy="262652"/>
          </a:xfrm>
          <a:prstGeom prst="rect">
            <a:avLst/>
          </a:prstGeom>
          <a:noFill/>
          <a:ln/>
        </p:spPr>
        <p:txBody>
          <a:bodyPr wrap="none" lIns="0" tIns="0" rIns="0" bIns="0" rtlCol="0" anchor="t"/>
          <a:lstStyle/>
          <a:p>
            <a:pPr algn="l" indent="0" marL="0">
              <a:lnSpc>
                <a:spcPts val="2050"/>
              </a:lnSpc>
              <a:buNone/>
            </a:pPr>
            <a:r>
              <a:rPr lang="en-US" sz="1250" dirty="0">
                <a:solidFill>
                  <a:srgbClr val="FFE5E5"/>
                </a:solidFill>
                <a:latin typeface="DM Sans" pitchFamily="34" charset="0"/>
                <a:ea typeface="DM Sans" pitchFamily="34" charset="-122"/>
                <a:cs typeface="DM Sans" pitchFamily="34" charset="-120"/>
              </a:rPr>
              <a:t>5</a:t>
            </a:r>
            <a:endParaRPr lang="en-US" sz="1250" dirty="0"/>
          </a:p>
        </p:txBody>
      </p:sp>
      <p:sp>
        <p:nvSpPr>
          <p:cNvPr id="24" name="Text 21"/>
          <p:cNvSpPr/>
          <p:nvPr/>
        </p:nvSpPr>
        <p:spPr>
          <a:xfrm>
            <a:off x="7483197" y="6936224"/>
            <a:ext cx="6400562" cy="262652"/>
          </a:xfrm>
          <a:prstGeom prst="rect">
            <a:avLst/>
          </a:prstGeom>
          <a:noFill/>
          <a:ln/>
        </p:spPr>
        <p:txBody>
          <a:bodyPr wrap="none" lIns="0" tIns="0" rIns="0" bIns="0" rtlCol="0" anchor="t"/>
          <a:lstStyle/>
          <a:p>
            <a:pPr algn="l" indent="0" marL="0">
              <a:lnSpc>
                <a:spcPts val="2050"/>
              </a:lnSpc>
              <a:buNone/>
            </a:pPr>
            <a:r>
              <a:rPr lang="en-US" sz="1250" dirty="0">
                <a:solidFill>
                  <a:srgbClr val="FFE5E5"/>
                </a:solidFill>
                <a:latin typeface="DM Sans" pitchFamily="34" charset="0"/>
                <a:ea typeface="DM Sans" pitchFamily="34" charset="-122"/>
                <a:cs typeface="DM Sans" pitchFamily="34" charset="-120"/>
              </a:rPr>
              <a:t>User selects termination or preemption</a:t>
            </a:r>
            <a:endParaRPr lang="en-US" sz="1250" dirty="0"/>
          </a:p>
        </p:txBody>
      </p:sp>
      <p:sp>
        <p:nvSpPr>
          <p:cNvPr id="25" name="Shape 22"/>
          <p:cNvSpPr/>
          <p:nvPr/>
        </p:nvSpPr>
        <p:spPr>
          <a:xfrm>
            <a:off x="582454" y="7304961"/>
            <a:ext cx="13465493" cy="474821"/>
          </a:xfrm>
          <a:prstGeom prst="rect">
            <a:avLst/>
          </a:prstGeom>
          <a:solidFill>
            <a:srgbClr val="FFFFFF">
              <a:alpha val="4000"/>
            </a:srgbClr>
          </a:solidFill>
          <a:ln/>
        </p:spPr>
      </p:sp>
      <p:sp>
        <p:nvSpPr>
          <p:cNvPr id="26" name="Text 23"/>
          <p:cNvSpPr/>
          <p:nvPr/>
        </p:nvSpPr>
        <p:spPr>
          <a:xfrm>
            <a:off x="746641" y="7411045"/>
            <a:ext cx="6400562" cy="262652"/>
          </a:xfrm>
          <a:prstGeom prst="rect">
            <a:avLst/>
          </a:prstGeom>
          <a:noFill/>
          <a:ln/>
        </p:spPr>
        <p:txBody>
          <a:bodyPr wrap="none" lIns="0" tIns="0" rIns="0" bIns="0" rtlCol="0" anchor="t"/>
          <a:lstStyle/>
          <a:p>
            <a:pPr algn="l" indent="0" marL="0">
              <a:lnSpc>
                <a:spcPts val="2050"/>
              </a:lnSpc>
              <a:buNone/>
            </a:pPr>
            <a:r>
              <a:rPr lang="en-US" sz="1250" dirty="0">
                <a:solidFill>
                  <a:srgbClr val="FFE5E5"/>
                </a:solidFill>
                <a:latin typeface="DM Sans" pitchFamily="34" charset="0"/>
                <a:ea typeface="DM Sans" pitchFamily="34" charset="-122"/>
                <a:cs typeface="DM Sans" pitchFamily="34" charset="-120"/>
              </a:rPr>
              <a:t>6</a:t>
            </a:r>
            <a:endParaRPr lang="en-US" sz="1250" dirty="0"/>
          </a:p>
        </p:txBody>
      </p:sp>
      <p:sp>
        <p:nvSpPr>
          <p:cNvPr id="27" name="Text 24"/>
          <p:cNvSpPr/>
          <p:nvPr/>
        </p:nvSpPr>
        <p:spPr>
          <a:xfrm>
            <a:off x="7483197" y="7411045"/>
            <a:ext cx="6400562" cy="262652"/>
          </a:xfrm>
          <a:prstGeom prst="rect">
            <a:avLst/>
          </a:prstGeom>
          <a:noFill/>
          <a:ln/>
        </p:spPr>
        <p:txBody>
          <a:bodyPr wrap="none" lIns="0" tIns="0" rIns="0" bIns="0" rtlCol="0" anchor="t"/>
          <a:lstStyle/>
          <a:p>
            <a:pPr algn="l" indent="0" marL="0">
              <a:lnSpc>
                <a:spcPts val="2050"/>
              </a:lnSpc>
              <a:buNone/>
            </a:pPr>
            <a:r>
              <a:rPr lang="en-US" sz="1250" dirty="0">
                <a:solidFill>
                  <a:srgbClr val="FFE5E5"/>
                </a:solidFill>
                <a:latin typeface="DM Sans" pitchFamily="34" charset="0"/>
                <a:ea typeface="DM Sans" pitchFamily="34" charset="-122"/>
                <a:cs typeface="DM Sans" pitchFamily="34" charset="-120"/>
              </a:rPr>
              <a:t>System moves toward safe state</a:t>
            </a:r>
            <a:endParaRPr lang="en-US" sz="12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2025-04-28T04:39:13Z</dcterms:created>
  <dcterms:modified xsi:type="dcterms:W3CDTF">2025-04-28T04:39:13Z</dcterms:modified>
</cp:coreProperties>
</file>